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9" r:id="rId1"/>
  </p:sldMasterIdLst>
  <p:notesMasterIdLst>
    <p:notesMasterId r:id="rId14"/>
  </p:notesMasterIdLst>
  <p:handoutMasterIdLst>
    <p:handoutMasterId r:id="rId15"/>
  </p:handoutMasterIdLst>
  <p:sldIdLst>
    <p:sldId id="256" r:id="rId2"/>
    <p:sldId id="379" r:id="rId3"/>
    <p:sldId id="389" r:id="rId4"/>
    <p:sldId id="390" r:id="rId5"/>
    <p:sldId id="362" r:id="rId6"/>
    <p:sldId id="357" r:id="rId7"/>
    <p:sldId id="381" r:id="rId8"/>
    <p:sldId id="368" r:id="rId9"/>
    <p:sldId id="382" r:id="rId10"/>
    <p:sldId id="383" r:id="rId11"/>
    <p:sldId id="298" r:id="rId12"/>
    <p:sldId id="385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CC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79338" autoAdjust="0"/>
  </p:normalViewPr>
  <p:slideViewPr>
    <p:cSldViewPr>
      <p:cViewPr varScale="1">
        <p:scale>
          <a:sx n="76" d="100"/>
          <a:sy n="76" d="100"/>
        </p:scale>
        <p:origin x="-1637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2390" y="143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10E58-4353-4AE2-91B1-A6FFA95A81EE}" type="datetimeFigureOut">
              <a:rPr lang="en-US" smtClean="0"/>
              <a:pPr/>
              <a:t>8/2/2015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35CB0-5376-4B84-BEB7-94A95F6406E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30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0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0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30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BFE9124C-D082-4B32-A864-87293F7FA294}" type="slidenum">
              <a:rPr lang="en-US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7761F0-D115-4E94-A639-E99D0C5FFE36}" type="slidenum">
              <a:rPr lang="en-US"/>
              <a:pPr/>
              <a:t>1</a:t>
            </a:fld>
            <a:endParaRPr lang="en-US"/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0FC22E-53B5-4A98-AF36-07C1EA7DFEA4}" type="slidenum">
              <a:rPr lang="en-US"/>
              <a:pPr/>
              <a:t>10</a:t>
            </a:fld>
            <a:endParaRPr lang="en-US"/>
          </a:p>
        </p:txBody>
      </p:sp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3EDF6D-5445-433F-AA8D-779450F1AB99}" type="slidenum">
              <a:rPr lang="en-US"/>
              <a:pPr/>
              <a:t>11</a:t>
            </a:fld>
            <a:endParaRPr lang="en-US"/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3EDF6D-5445-433F-AA8D-779450F1AB99}" type="slidenum">
              <a:rPr lang="en-US"/>
              <a:pPr/>
              <a:t>12</a:t>
            </a:fld>
            <a:endParaRPr lang="en-US"/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7761F0-D115-4E94-A639-E99D0C5FFE36}" type="slidenum">
              <a:rPr lang="en-US"/>
              <a:pPr/>
              <a:t>2</a:t>
            </a:fld>
            <a:endParaRPr lang="en-US"/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0FC22E-53B5-4A98-AF36-07C1EA7DFEA4}" type="slidenum">
              <a:rPr lang="en-US"/>
              <a:pPr/>
              <a:t>3</a:t>
            </a:fld>
            <a:endParaRPr lang="en-US"/>
          </a:p>
        </p:txBody>
      </p:sp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9124C-D082-4B32-A864-87293F7FA29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4FA399-88FB-4D66-983A-A9E9E3A9706B}" type="slidenum">
              <a:rPr lang="en-US"/>
              <a:pPr/>
              <a:t>5</a:t>
            </a:fld>
            <a:endParaRPr lang="en-US"/>
          </a:p>
        </p:txBody>
      </p:sp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0FC22E-53B5-4A98-AF36-07C1EA7DFEA4}" type="slidenum">
              <a:rPr lang="en-US"/>
              <a:pPr/>
              <a:t>6</a:t>
            </a:fld>
            <a:endParaRPr lang="en-US"/>
          </a:p>
        </p:txBody>
      </p:sp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4FA399-88FB-4D66-983A-A9E9E3A9706B}" type="slidenum">
              <a:rPr lang="en-US"/>
              <a:pPr/>
              <a:t>7</a:t>
            </a:fld>
            <a:endParaRPr lang="en-US"/>
          </a:p>
        </p:txBody>
      </p:sp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0FC22E-53B5-4A98-AF36-07C1EA7DFEA4}" type="slidenum">
              <a:rPr lang="en-US"/>
              <a:pPr/>
              <a:t>8</a:t>
            </a:fld>
            <a:endParaRPr lang="en-US"/>
          </a:p>
        </p:txBody>
      </p:sp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0FC22E-53B5-4A98-AF36-07C1EA7DFEA4}" type="slidenum">
              <a:rPr lang="en-US"/>
              <a:pPr/>
              <a:t>9</a:t>
            </a:fld>
            <a:endParaRPr lang="en-US"/>
          </a:p>
        </p:txBody>
      </p:sp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7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2697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98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98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98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98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698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698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698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98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6988" name="Rectangle 12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2698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M. Linares, EWASS-Tenerife, 2015-06-26</a:t>
            </a:r>
            <a:endParaRPr lang="en-US"/>
          </a:p>
        </p:txBody>
      </p:sp>
      <p:sp>
        <p:nvSpPr>
          <p:cNvPr id="12699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C733B27-4471-4CF0-98E9-B87E208CF543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M. Linares, EWASS-Tenerife, 2015-06-26</a:t>
            </a: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E4679B-1613-42D3-8E50-69C7B889B7D6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309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309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M. Linares, EWASS-Tenerife, 2015-06-26</a:t>
            </a: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395E34-0B64-4010-AD5B-98C6D162551A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0"/>
            <a:ext cx="8229600" cy="61309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304800" y="66294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M. Linares, EWASS-Tenerife, 2015-06-26</a:t>
            </a:r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6294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fld id="{F6762F47-0EF3-4D5A-8D0B-6CA8E7F13EE9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M. Linares, EWASS-Tenerife, 2015-06-26</a:t>
            </a:r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4161E-9616-42B3-9156-17A6CE01CEE7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M. Linares, EWASS-Tenerife, 2015-06-26</a:t>
            </a: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24912-35D4-4F20-86E4-B1E8B8715D1E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M. Linares, EWASS-Tenerife, 2015-06-26</a:t>
            </a: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35196-6521-4051-BC6F-F0446F6B4627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M. Linares, EWASS-Tenerife, 2015-06-26</a:t>
            </a:r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CFDCDD-8117-42CB-9A41-BEAFEA362CF9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M. Linares, EWASS-Tenerife, 2015-06-26</a:t>
            </a:r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68EE11-2BA3-4B88-9D32-B19FE901FAD9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M. Linares, EWASS-Tenerife, 2015-06-26</a:t>
            </a:r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79D704-4DAD-43D5-92D3-7108E1D5BD2F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M. Linares, EWASS-Tenerife, 2015-06-26</a:t>
            </a: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D4D6CB-2093-40BA-B9C5-ABCE391C1209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M. Linares, EWASS-Tenerife, 2015-06-26</a:t>
            </a: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00760-0E1E-4A9B-98CD-3A4B64230F3B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2595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95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95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95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95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596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596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596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0"/>
            <a:ext cx="6934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596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596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6294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2596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r>
              <a:rPr lang="en-US" smtClean="0"/>
              <a:t>M. Linares, EWASS-Tenerife, 2015-06-26</a:t>
            </a:r>
            <a:endParaRPr lang="en-US" dirty="0"/>
          </a:p>
        </p:txBody>
      </p:sp>
      <p:sp>
        <p:nvSpPr>
          <p:cNvPr id="12596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6294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950E0796-CB8F-4111-A722-ACD885C633DB}" type="slidenum">
              <a:rPr lang="en-US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828800"/>
          </a:xfrm>
        </p:spPr>
        <p:txBody>
          <a:bodyPr/>
          <a:lstStyle/>
          <a:p>
            <a:r>
              <a:rPr lang="en-US" sz="4800" b="1" dirty="0"/>
              <a:t>Neutron star metamorphosis </a:t>
            </a:r>
            <a:br>
              <a:rPr lang="en-US" sz="4800" b="1" dirty="0"/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X-ray states of “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redback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millisecond pulsars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51" name="Picture 7" descr="i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15686"/>
            <a:ext cx="1447800" cy="1442315"/>
          </a:xfrm>
          <a:prstGeom prst="rect">
            <a:avLst/>
          </a:prstGeom>
          <a:noFill/>
        </p:spPr>
      </p:pic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6477000" y="5410200"/>
            <a:ext cx="2667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sz="1600" dirty="0" err="1" smtClean="0"/>
              <a:t>Altamirano</a:t>
            </a:r>
            <a:r>
              <a:rPr lang="en-US" sz="1600" dirty="0" smtClean="0"/>
              <a:t>, </a:t>
            </a:r>
            <a:r>
              <a:rPr lang="en-US" sz="1600" dirty="0" err="1" smtClean="0"/>
              <a:t>Bahramian</a:t>
            </a:r>
            <a:r>
              <a:rPr lang="en-US" sz="1600" dirty="0"/>
              <a:t>, </a:t>
            </a:r>
            <a:r>
              <a:rPr lang="en-US" sz="1600" dirty="0" err="1" smtClean="0"/>
              <a:t>Bogdanov</a:t>
            </a:r>
            <a:r>
              <a:rPr lang="en-US" sz="1600" dirty="0" smtClean="0"/>
              <a:t>, </a:t>
            </a:r>
            <a:r>
              <a:rPr lang="en-US" sz="1600" dirty="0" err="1" smtClean="0"/>
              <a:t>Casares</a:t>
            </a:r>
            <a:r>
              <a:rPr lang="en-US" sz="1600" dirty="0" smtClean="0"/>
              <a:t>, </a:t>
            </a:r>
            <a:r>
              <a:rPr lang="en-US" sz="1600" dirty="0" err="1" smtClean="0"/>
              <a:t>Heinke</a:t>
            </a:r>
            <a:r>
              <a:rPr lang="en-US" sz="1600" dirty="0"/>
              <a:t>, </a:t>
            </a:r>
            <a:r>
              <a:rPr lang="en-US" sz="1600" dirty="0" smtClean="0"/>
              <a:t>Homan, Miles-</a:t>
            </a:r>
            <a:r>
              <a:rPr lang="en-US" sz="1600" dirty="0" err="1" smtClean="0"/>
              <a:t>Paez</a:t>
            </a:r>
            <a:r>
              <a:rPr lang="en-US" sz="1600" dirty="0" smtClean="0"/>
              <a:t>, </a:t>
            </a:r>
            <a:r>
              <a:rPr lang="en-US" sz="1600" dirty="0" err="1" smtClean="0"/>
              <a:t>Palomo</a:t>
            </a:r>
            <a:r>
              <a:rPr lang="en-US" sz="1600" dirty="0" smtClean="0"/>
              <a:t>, </a:t>
            </a:r>
            <a:r>
              <a:rPr lang="en-US" sz="1600" dirty="0" err="1" smtClean="0"/>
              <a:t>Patruno</a:t>
            </a:r>
            <a:r>
              <a:rPr lang="en-US" sz="1600" dirty="0"/>
              <a:t>, </a:t>
            </a:r>
            <a:r>
              <a:rPr lang="en-US" sz="1600" dirty="0" err="1" smtClean="0"/>
              <a:t>Pooley</a:t>
            </a:r>
            <a:r>
              <a:rPr lang="en-US" sz="1600" dirty="0" smtClean="0"/>
              <a:t>,  Rodriguez-Gil, </a:t>
            </a:r>
            <a:r>
              <a:rPr lang="en-US" sz="1600" dirty="0" err="1" smtClean="0"/>
              <a:t>Shahbaz</a:t>
            </a:r>
            <a:r>
              <a:rPr lang="en-US" sz="1600" dirty="0" smtClean="0"/>
              <a:t>, </a:t>
            </a:r>
            <a:r>
              <a:rPr lang="en-US" sz="1600" dirty="0" err="1" smtClean="0"/>
              <a:t>Wijnands</a:t>
            </a:r>
            <a:endParaRPr lang="en-US" sz="1600" dirty="0" smtClean="0"/>
          </a:p>
        </p:txBody>
      </p:sp>
      <p:sp>
        <p:nvSpPr>
          <p:cNvPr id="615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6324600"/>
            <a:ext cx="4267200" cy="533400"/>
          </a:xfrm>
          <a:noFill/>
          <a:ln/>
        </p:spPr>
        <p:txBody>
          <a:bodyPr/>
          <a:lstStyle/>
          <a:p>
            <a:pPr algn="l"/>
            <a:r>
              <a:rPr lang="en-US" sz="2000" dirty="0">
                <a:effectLst/>
              </a:rPr>
              <a:t>Manu Linares – IAC, </a:t>
            </a:r>
            <a:r>
              <a:rPr lang="en-US" sz="2000" dirty="0" smtClean="0">
                <a:effectLst/>
              </a:rPr>
              <a:t>Spain</a:t>
            </a:r>
            <a:endParaRPr lang="es-ES_tradnl" sz="2000" dirty="0">
              <a:effectLst/>
            </a:endParaRPr>
          </a:p>
        </p:txBody>
      </p:sp>
      <p:grpSp>
        <p:nvGrpSpPr>
          <p:cNvPr id="12" name="11 Grupo"/>
          <p:cNvGrpSpPr/>
          <p:nvPr/>
        </p:nvGrpSpPr>
        <p:grpSpPr>
          <a:xfrm>
            <a:off x="76200" y="1798637"/>
            <a:ext cx="8991600" cy="1401763"/>
            <a:chOff x="76200" y="2819400"/>
            <a:chExt cx="8991600" cy="1401763"/>
          </a:xfrm>
        </p:grpSpPr>
        <p:pic>
          <p:nvPicPr>
            <p:cNvPr id="7" name="Picture 7" descr="lmxb_o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30970" y="2819400"/>
              <a:ext cx="2336830" cy="1401763"/>
            </a:xfrm>
            <a:prstGeom prst="rect">
              <a:avLst/>
            </a:prstGeom>
            <a:noFill/>
          </p:spPr>
        </p:pic>
        <p:pic>
          <p:nvPicPr>
            <p:cNvPr id="8" name="Picture 8" descr="lmxb_of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5800" y="2819400"/>
              <a:ext cx="2169622" cy="1371600"/>
            </a:xfrm>
            <a:prstGeom prst="rect">
              <a:avLst/>
            </a:prstGeom>
            <a:noFill/>
          </p:spPr>
        </p:pic>
        <p:pic>
          <p:nvPicPr>
            <p:cNvPr id="9" name="Picture 9" descr="47tuc_ill_label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86000" y="2819400"/>
              <a:ext cx="2177042" cy="1371600"/>
            </a:xfrm>
            <a:prstGeom prst="rect">
              <a:avLst/>
            </a:prstGeom>
            <a:noFill/>
          </p:spPr>
        </p:pic>
        <p:pic>
          <p:nvPicPr>
            <p:cNvPr id="1026" name="Picture 2" descr="C:\Users\Manu\Dropbox\Docs\Fisica\Astro\talks\Chandra15yr_Boston_Nov2014\msp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200" y="2819401"/>
              <a:ext cx="2162584" cy="1371600"/>
            </a:xfrm>
            <a:prstGeom prst="rect">
              <a:avLst/>
            </a:prstGeom>
            <a:noFill/>
          </p:spPr>
        </p:pic>
      </p:grpSp>
      <p:pic>
        <p:nvPicPr>
          <p:cNvPr id="1029" name="Picture 5" descr="C:\Users\Manu\Dropbox\Docs\Fisica\Astro\talks\Chandra15yr_Boston_Nov2014\LW298-MC-Escher-Metamorphosis-I-1937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549" y="3276600"/>
            <a:ext cx="8985251" cy="1905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Linares, EWASS-Tenerife, 2015-06-26</a:t>
            </a:r>
            <a:endParaRPr lang="en-US"/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9F025-5A7F-4C60-8BB5-03053F6EF34F}" type="slidenum">
              <a:rPr lang="en-US"/>
              <a:pPr/>
              <a:t>10</a:t>
            </a:fld>
            <a:endParaRPr lang="en-US"/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172200"/>
            <a:ext cx="9144000" cy="685800"/>
          </a:xfrm>
          <a:noFill/>
          <a:ln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800" dirty="0" smtClean="0">
                <a:effectLst/>
              </a:rPr>
              <a:t>More than a thousand unidentified </a:t>
            </a:r>
            <a:r>
              <a:rPr lang="en-US" sz="2800" dirty="0" err="1" smtClean="0">
                <a:effectLst/>
              </a:rPr>
              <a:t>GeV</a:t>
            </a:r>
            <a:r>
              <a:rPr lang="en-US" sz="2800" dirty="0" smtClean="0">
                <a:effectLst/>
              </a:rPr>
              <a:t> sources!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01000" cy="685800"/>
          </a:xfrm>
          <a:noFill/>
          <a:ln/>
        </p:spPr>
        <p:txBody>
          <a:bodyPr/>
          <a:lstStyle/>
          <a:p>
            <a:r>
              <a:rPr lang="en-US" dirty="0" smtClean="0"/>
              <a:t>The Future is Bright</a:t>
            </a:r>
            <a:endParaRPr lang="en-US" dirty="0"/>
          </a:p>
        </p:txBody>
      </p:sp>
      <p:sp>
        <p:nvSpPr>
          <p:cNvPr id="374789" name="Text Box 5"/>
          <p:cNvSpPr txBox="1">
            <a:spLocks noChangeArrowheads="1"/>
          </p:cNvSpPr>
          <p:nvPr/>
        </p:nvSpPr>
        <p:spPr bwMode="auto">
          <a:xfrm>
            <a:off x="1143000" y="609600"/>
            <a:ext cx="7086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/>
              <a:t>Fermi-LAT: driving force and discovery space</a:t>
            </a:r>
            <a:endParaRPr lang="en-US" i="1" dirty="0"/>
          </a:p>
        </p:txBody>
      </p:sp>
      <p:pic>
        <p:nvPicPr>
          <p:cNvPr id="3074" name="Picture 2" descr="C:\Users\Manu\Dropbox\Docs\Fisica\Astro\talks\EWASS-Jun2015-Redbacks\LAT3FG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990600"/>
            <a:ext cx="8002588" cy="5158503"/>
          </a:xfrm>
          <a:prstGeom prst="rect">
            <a:avLst/>
          </a:prstGeom>
          <a:noFill/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 rot="16200000">
            <a:off x="-1419256" y="2466945"/>
            <a:ext cx="3352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 smtClean="0">
                <a:latin typeface="Times New Roman" pitchFamily="18" charset="0"/>
              </a:rPr>
              <a:t>Acero</a:t>
            </a:r>
            <a:r>
              <a:rPr lang="en-US" sz="2000" dirty="0" smtClean="0">
                <a:latin typeface="Times New Roman" pitchFamily="18" charset="0"/>
              </a:rPr>
              <a:t> et al. (2015)</a:t>
            </a:r>
            <a:endParaRPr lang="en-US" sz="20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9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Summary &amp; Conclusions</a:t>
            </a: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609600" y="609600"/>
            <a:ext cx="777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/>
              <a:t>Take home: mode switching is ubiquitous in the disk state of </a:t>
            </a:r>
            <a:r>
              <a:rPr lang="en-US" i="1" dirty="0" err="1" smtClean="0"/>
              <a:t>redbacks</a:t>
            </a:r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2133600"/>
            <a:ext cx="8991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hlink"/>
              </a:buClr>
              <a:buSzPct val="75000"/>
              <a:buFont typeface="Arial" pitchFamily="34" charset="0"/>
              <a:buChar char="•"/>
            </a:pPr>
            <a:r>
              <a:rPr lang="en-US" kern="0" dirty="0" smtClean="0">
                <a:latin typeface="+mn-lt"/>
                <a:cs typeface="+mn-cs"/>
              </a:rPr>
              <a:t>The X-ray luminosity of </a:t>
            </a:r>
            <a:r>
              <a:rPr lang="en-US" kern="0" dirty="0" err="1" smtClean="0">
                <a:latin typeface="+mn-lt"/>
                <a:cs typeface="+mn-cs"/>
              </a:rPr>
              <a:t>redbacks</a:t>
            </a:r>
            <a:r>
              <a:rPr lang="en-US" kern="0" dirty="0" smtClean="0">
                <a:latin typeface="+mn-lt"/>
                <a:cs typeface="+mn-cs"/>
              </a:rPr>
              <a:t> can vary by ×10</a:t>
            </a:r>
            <a:r>
              <a:rPr lang="en-US" kern="0" baseline="30000" dirty="0" smtClean="0">
                <a:latin typeface="+mn-lt"/>
                <a:cs typeface="+mn-cs"/>
              </a:rPr>
              <a:t>6</a:t>
            </a:r>
            <a:r>
              <a:rPr lang="en-US" kern="0" dirty="0" smtClean="0">
                <a:latin typeface="+mn-lt"/>
                <a:cs typeface="+mn-cs"/>
              </a:rPr>
              <a:t>, defining </a:t>
            </a:r>
            <a:r>
              <a:rPr lang="en-US" b="1" kern="0" dirty="0" smtClean="0">
                <a:latin typeface="+mn-lt"/>
                <a:cs typeface="+mn-cs"/>
              </a:rPr>
              <a:t>three main s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tates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outburst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(10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&lt;L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&lt;10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37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erg/s; only in M28-I)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disk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(4</a:t>
            </a:r>
            <a:r>
              <a:rPr lang="en-US" sz="1400" kern="0" dirty="0" smtClean="0"/>
              <a:t>×</a:t>
            </a:r>
            <a:r>
              <a:rPr lang="en-US" sz="1400" kern="0" dirty="0" smtClean="0">
                <a:latin typeface="+mn-lt"/>
                <a:cs typeface="+mn-cs"/>
              </a:rPr>
              <a:t>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32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</a:t>
            </a:r>
            <a:r>
              <a:rPr lang="en-US" sz="1400" kern="0" dirty="0" smtClean="0"/>
              <a:t>L</a:t>
            </a:r>
            <a:r>
              <a:rPr lang="en-US" sz="1400" kern="0" baseline="-25000" dirty="0" smtClean="0"/>
              <a:t>x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&lt;10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erg/s; seen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M28-I, J1023 &amp; J12270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pulsar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state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(10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</a:t>
            </a:r>
            <a:r>
              <a:rPr lang="en-US" sz="1400" kern="0" dirty="0" smtClean="0"/>
              <a:t>L</a:t>
            </a:r>
            <a:r>
              <a:rPr lang="en-US" sz="1400" kern="0" baseline="-25000" dirty="0" smtClean="0"/>
              <a:t>x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</a:t>
            </a:r>
            <a:r>
              <a:rPr lang="en-US" sz="1400" kern="0" dirty="0" smtClean="0"/>
              <a:t>4×10</a:t>
            </a:r>
            <a:r>
              <a:rPr lang="en-US" sz="1400" kern="0" baseline="30000" dirty="0" smtClean="0"/>
              <a:t>32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erg/s; &gt;7 </a:t>
            </a:r>
            <a:r>
              <a:rPr kumimoji="0" lang="en-US" sz="1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redbacks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detected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Arial" pitchFamily="34" charset="0"/>
              <a:buChar char="•"/>
            </a:pPr>
            <a:r>
              <a:rPr lang="en-US" b="1" kern="0" dirty="0" smtClean="0">
                <a:latin typeface="+mn-lt"/>
                <a:cs typeface="+mn-cs"/>
              </a:rPr>
              <a:t>All three accreting </a:t>
            </a:r>
            <a:r>
              <a:rPr lang="en-US" b="1" kern="0" dirty="0" err="1" smtClean="0">
                <a:latin typeface="+mn-lt"/>
                <a:cs typeface="+mn-cs"/>
              </a:rPr>
              <a:t>redbacks</a:t>
            </a:r>
            <a:r>
              <a:rPr lang="en-US" b="1" kern="0" dirty="0" smtClean="0">
                <a:latin typeface="+mn-lt"/>
                <a:cs typeface="+mn-cs"/>
              </a:rPr>
              <a:t> 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(M28-I, J1023 &amp; J12270) </a:t>
            </a:r>
            <a:r>
              <a:rPr lang="en-US" b="1" kern="0" dirty="0" smtClean="0">
                <a:latin typeface="+mn-lt"/>
                <a:cs typeface="+mn-cs"/>
              </a:rPr>
              <a:t>have shown mode switching </a:t>
            </a:r>
            <a:r>
              <a:rPr lang="en-US" b="1" kern="0" dirty="0" smtClean="0">
                <a:solidFill>
                  <a:srgbClr val="000000"/>
                </a:solidFill>
                <a:latin typeface="Arial"/>
                <a:cs typeface="Arial"/>
              </a:rPr>
              <a:t>in the disk state</a:t>
            </a:r>
            <a:r>
              <a:rPr lang="en-US" kern="0" dirty="0" smtClean="0">
                <a:latin typeface="+mn-lt"/>
                <a:cs typeface="+mn-cs"/>
              </a:rPr>
              <a:t> </a:t>
            </a:r>
            <a:r>
              <a:rPr lang="en-US" sz="1400" kern="0" dirty="0" smtClean="0">
                <a:latin typeface="+mn-lt"/>
                <a:cs typeface="+mn-cs"/>
              </a:rPr>
              <a:t>(rapid transitions between disk-active, </a:t>
            </a:r>
            <a:r>
              <a:rPr lang="en-US" sz="1400" kern="0" dirty="0" smtClean="0">
                <a:solidFill>
                  <a:srgbClr val="000000"/>
                </a:solidFill>
              </a:rPr>
              <a:t>L</a:t>
            </a:r>
            <a:r>
              <a:rPr lang="en-US" sz="1400" kern="0" baseline="-25000" dirty="0" smtClean="0">
                <a:solidFill>
                  <a:srgbClr val="000000"/>
                </a:solidFill>
              </a:rPr>
              <a:t>x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=[3-5]</a:t>
            </a:r>
            <a:r>
              <a:rPr lang="en-US" sz="1400" kern="0" dirty="0" smtClean="0"/>
              <a:t>×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10</a:t>
            </a:r>
            <a:r>
              <a:rPr lang="en-US" sz="1400" kern="0" baseline="30000" dirty="0" smtClean="0">
                <a:solidFill>
                  <a:srgbClr val="000000"/>
                </a:solidFill>
                <a:latin typeface="Arial"/>
                <a:cs typeface="Arial"/>
              </a:rPr>
              <a:t>33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 erg/s</a:t>
            </a:r>
            <a:r>
              <a:rPr lang="en-US" sz="1400" kern="0" dirty="0" smtClean="0">
                <a:latin typeface="+mn-lt"/>
                <a:cs typeface="+mn-cs"/>
              </a:rPr>
              <a:t>, and disk-passive,</a:t>
            </a:r>
            <a:r>
              <a:rPr lang="en-US" sz="1400" kern="0" dirty="0" smtClean="0">
                <a:solidFill>
                  <a:srgbClr val="000000"/>
                </a:solidFill>
              </a:rPr>
              <a:t> L</a:t>
            </a:r>
            <a:r>
              <a:rPr lang="en-US" sz="1400" kern="0" baseline="-25000" dirty="0" smtClean="0">
                <a:solidFill>
                  <a:srgbClr val="000000"/>
                </a:solidFill>
              </a:rPr>
              <a:t>x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=[6-9]</a:t>
            </a:r>
            <a:r>
              <a:rPr lang="en-US" sz="1400" kern="0" dirty="0" smtClean="0">
                <a:solidFill>
                  <a:srgbClr val="000000"/>
                </a:solidFill>
              </a:rPr>
              <a:t>×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10</a:t>
            </a:r>
            <a:r>
              <a:rPr lang="en-US" sz="1400" kern="0" baseline="30000" dirty="0" smtClean="0">
                <a:solidFill>
                  <a:srgbClr val="000000"/>
                </a:solidFill>
                <a:latin typeface="Arial"/>
                <a:cs typeface="Arial"/>
              </a:rPr>
              <a:t>32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 erg/s,</a:t>
            </a:r>
            <a:r>
              <a:rPr lang="en-US" sz="1400" kern="0" dirty="0" smtClean="0">
                <a:latin typeface="+mn-lt"/>
                <a:cs typeface="+mn-cs"/>
              </a:rPr>
              <a:t> states).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Arial" pitchFamily="34" charset="0"/>
              <a:buChar char="•"/>
            </a:pPr>
            <a:r>
              <a:rPr lang="en-US" b="1" kern="0" dirty="0" smtClean="0">
                <a:solidFill>
                  <a:srgbClr val="000000"/>
                </a:solidFill>
                <a:latin typeface="Arial"/>
                <a:cs typeface="Arial"/>
              </a:rPr>
              <a:t>All three accreting </a:t>
            </a:r>
            <a:r>
              <a:rPr lang="en-US" b="1" kern="0" dirty="0" err="1" smtClean="0">
                <a:solidFill>
                  <a:srgbClr val="000000"/>
                </a:solidFill>
                <a:latin typeface="Arial"/>
                <a:cs typeface="Arial"/>
              </a:rPr>
              <a:t>redbacks</a:t>
            </a:r>
            <a:r>
              <a:rPr lang="en-US" b="1" kern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(M28-I, J1023 &amp; J12270) </a:t>
            </a:r>
            <a:r>
              <a:rPr lang="en-US" b="1" kern="0" dirty="0" smtClean="0">
                <a:solidFill>
                  <a:srgbClr val="000000"/>
                </a:solidFill>
                <a:latin typeface="Arial"/>
                <a:cs typeface="Arial"/>
              </a:rPr>
              <a:t>have relatively high luminosities in the pulsar state 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1400" kern="0" dirty="0" smtClean="0">
                <a:solidFill>
                  <a:srgbClr val="000000"/>
                </a:solidFill>
              </a:rPr>
              <a:t>L</a:t>
            </a:r>
            <a:r>
              <a:rPr lang="en-US" sz="1400" kern="0" baseline="-25000" dirty="0" smtClean="0">
                <a:solidFill>
                  <a:srgbClr val="000000"/>
                </a:solidFill>
              </a:rPr>
              <a:t>x</a:t>
            </a:r>
            <a:r>
              <a:rPr lang="en-US" sz="1400" kern="0" dirty="0" smtClean="0">
                <a:solidFill>
                  <a:srgbClr val="000000"/>
                </a:solidFill>
              </a:rPr>
              <a:t>&gt;10</a:t>
            </a:r>
            <a:r>
              <a:rPr lang="en-US" sz="1400" kern="0" baseline="30000" dirty="0" smtClean="0">
                <a:solidFill>
                  <a:srgbClr val="000000"/>
                </a:solidFill>
              </a:rPr>
              <a:t>32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 erg/s; same true for J1723 &amp; J2215)</a:t>
            </a:r>
            <a:r>
              <a:rPr lang="en-US" b="1" kern="0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Arial" pitchFamily="34" charset="0"/>
              <a:buChar char="•"/>
            </a:pP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effects of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irradiation must be carefully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considered </a:t>
            </a:r>
            <a:r>
              <a:rPr kumimoji="0" lang="en-US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when measuring radial velocities in the pulsar state of </a:t>
            </a:r>
            <a:r>
              <a:rPr kumimoji="0" lang="en-US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redbacks</a:t>
            </a:r>
            <a:r>
              <a:rPr kumimoji="0" lang="en-US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</a:pPr>
            <a:endParaRPr lang="en-US" b="1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381000" y="990600"/>
            <a:ext cx="8229600" cy="1066800"/>
            <a:chOff x="76200" y="2819400"/>
            <a:chExt cx="8991600" cy="1401763"/>
          </a:xfrm>
        </p:grpSpPr>
        <p:pic>
          <p:nvPicPr>
            <p:cNvPr id="11" name="Picture 7" descr="lmxb_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30970" y="2819400"/>
              <a:ext cx="2336830" cy="1401763"/>
            </a:xfrm>
            <a:prstGeom prst="rect">
              <a:avLst/>
            </a:prstGeom>
            <a:noFill/>
          </p:spPr>
        </p:pic>
        <p:pic>
          <p:nvPicPr>
            <p:cNvPr id="12" name="Picture 8" descr="lmxb_of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5800" y="2819400"/>
              <a:ext cx="2169622" cy="1371600"/>
            </a:xfrm>
            <a:prstGeom prst="rect">
              <a:avLst/>
            </a:prstGeom>
            <a:noFill/>
          </p:spPr>
        </p:pic>
        <p:pic>
          <p:nvPicPr>
            <p:cNvPr id="13" name="Picture 9" descr="47tuc_ill_label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6000" y="2819400"/>
              <a:ext cx="2177042" cy="1371600"/>
            </a:xfrm>
            <a:prstGeom prst="rect">
              <a:avLst/>
            </a:prstGeom>
            <a:noFill/>
          </p:spPr>
        </p:pic>
        <p:pic>
          <p:nvPicPr>
            <p:cNvPr id="14" name="Picture 2" descr="C:\Users\Manu\Dropbox\Docs\Fisica\Astro\talks\Chandra15yr_Boston_Nov2014\msp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200" y="2819401"/>
              <a:ext cx="2162584" cy="1371600"/>
            </a:xfrm>
            <a:prstGeom prst="rect">
              <a:avLst/>
            </a:prstGeom>
            <a:noFill/>
          </p:spPr>
        </p:pic>
      </p:grpSp>
      <p:pic>
        <p:nvPicPr>
          <p:cNvPr id="15" name="Picture 5" descr="C:\Users\Manu\Dropbox\Docs\Fisica\Astro\talks\Chandra15yr_Boston_Nov2014\LW298-MC-Escher-Metamorphosis-I-1937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01749" y="5334000"/>
            <a:ext cx="6394451" cy="1355714"/>
          </a:xfrm>
          <a:prstGeom prst="rect">
            <a:avLst/>
          </a:prstGeom>
          <a:noFill/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 rot="5400000">
            <a:off x="8185666" y="1415534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Hynes+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 rot="5400000">
            <a:off x="7271266" y="5758934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Escher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161E-9616-42B3-9156-17A6CE01CEE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Linares, EWASS-Tenerife, 2015-06-26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9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Summary &amp; Conclusions</a:t>
            </a: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609600" y="609600"/>
            <a:ext cx="777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/>
              <a:t>Take home: mode switching is ubiquitous in the disk state of </a:t>
            </a:r>
            <a:r>
              <a:rPr lang="en-US" i="1" dirty="0" err="1" smtClean="0"/>
              <a:t>redbacks</a:t>
            </a:r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3810000"/>
            <a:ext cx="8991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</a:pPr>
            <a:endParaRPr lang="en-US" b="1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en-US" b="1" kern="0" dirty="0" smtClean="0">
                <a:solidFill>
                  <a:srgbClr val="000000"/>
                </a:solidFill>
                <a:latin typeface="Arial"/>
                <a:cs typeface="Arial"/>
              </a:rPr>
              <a:t>Unique probe of pulsar wind – magnetosphere – accretion flow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9 Grupo"/>
          <p:cNvGrpSpPr/>
          <p:nvPr/>
        </p:nvGrpSpPr>
        <p:grpSpPr>
          <a:xfrm>
            <a:off x="381000" y="990600"/>
            <a:ext cx="8229600" cy="1066800"/>
            <a:chOff x="76200" y="2819400"/>
            <a:chExt cx="8991600" cy="1401763"/>
          </a:xfrm>
        </p:grpSpPr>
        <p:pic>
          <p:nvPicPr>
            <p:cNvPr id="11" name="Picture 7" descr="lmxb_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30970" y="2819400"/>
              <a:ext cx="2336830" cy="1401763"/>
            </a:xfrm>
            <a:prstGeom prst="rect">
              <a:avLst/>
            </a:prstGeom>
            <a:noFill/>
          </p:spPr>
        </p:pic>
        <p:pic>
          <p:nvPicPr>
            <p:cNvPr id="12" name="Picture 8" descr="lmxb_of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5800" y="2819400"/>
              <a:ext cx="2169622" cy="1371600"/>
            </a:xfrm>
            <a:prstGeom prst="rect">
              <a:avLst/>
            </a:prstGeom>
            <a:noFill/>
          </p:spPr>
        </p:pic>
        <p:pic>
          <p:nvPicPr>
            <p:cNvPr id="13" name="Picture 9" descr="47tuc_ill_label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6000" y="2819400"/>
              <a:ext cx="2177042" cy="1371600"/>
            </a:xfrm>
            <a:prstGeom prst="rect">
              <a:avLst/>
            </a:prstGeom>
            <a:noFill/>
          </p:spPr>
        </p:pic>
        <p:pic>
          <p:nvPicPr>
            <p:cNvPr id="14" name="Picture 2" descr="C:\Users\Manu\Dropbox\Docs\Fisica\Astro\talks\Chandra15yr_Boston_Nov2014\msp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200" y="2819401"/>
              <a:ext cx="2162584" cy="1371600"/>
            </a:xfrm>
            <a:prstGeom prst="rect">
              <a:avLst/>
            </a:prstGeom>
            <a:noFill/>
          </p:spPr>
        </p:pic>
      </p:grpSp>
      <p:pic>
        <p:nvPicPr>
          <p:cNvPr id="15" name="Picture 5" descr="C:\Users\Manu\Dropbox\Docs\Fisica\Astro\talks\Chandra15yr_Boston_Nov2014\LW298-MC-Escher-Metamorphosis-I-1937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01749" y="5334000"/>
            <a:ext cx="6394451" cy="1355714"/>
          </a:xfrm>
          <a:prstGeom prst="rect">
            <a:avLst/>
          </a:prstGeom>
          <a:noFill/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 rot="5400000">
            <a:off x="8185666" y="1415534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Hynes+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 rot="5400000">
            <a:off x="7271266" y="5758934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Escher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161E-9616-42B3-9156-17A6CE01CEE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Linares, EWASS-Tenerife, 2015-06-26</a:t>
            </a:r>
            <a:endParaRPr lang="en-US" dirty="0"/>
          </a:p>
        </p:txBody>
      </p:sp>
      <p:sp>
        <p:nvSpPr>
          <p:cNvPr id="20" name="19 CuadroTexto"/>
          <p:cNvSpPr txBox="1"/>
          <p:nvPr/>
        </p:nvSpPr>
        <p:spPr>
          <a:xfrm>
            <a:off x="2209800" y="243393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IRRADIATION!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4343400" y="23622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MODE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SWITCHING!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lmxb_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0970" y="1798637"/>
            <a:ext cx="2336830" cy="1401763"/>
          </a:xfrm>
          <a:prstGeom prst="rect">
            <a:avLst/>
          </a:prstGeom>
          <a:noFill/>
        </p:spPr>
      </p:pic>
      <p:pic>
        <p:nvPicPr>
          <p:cNvPr id="8" name="Picture 8" descr="lmxb_of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798637"/>
            <a:ext cx="2169622" cy="1371600"/>
          </a:xfrm>
          <a:prstGeom prst="rect">
            <a:avLst/>
          </a:prstGeom>
          <a:noFill/>
        </p:spPr>
      </p:pic>
      <p:pic>
        <p:nvPicPr>
          <p:cNvPr id="9" name="Picture 9" descr="47tuc_ill_label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1798637"/>
            <a:ext cx="2177042" cy="1371600"/>
          </a:xfrm>
          <a:prstGeom prst="rect">
            <a:avLst/>
          </a:prstGeom>
          <a:noFill/>
        </p:spPr>
      </p:pic>
      <p:pic>
        <p:nvPicPr>
          <p:cNvPr id="1026" name="Picture 2" descr="C:\Users\Manu\Dropbox\Docs\Fisica\Astro\talks\Chandra15yr_Boston_Nov2014\ms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1798638"/>
            <a:ext cx="2162584" cy="1371600"/>
          </a:xfrm>
          <a:prstGeom prst="rect">
            <a:avLst/>
          </a:prstGeom>
          <a:noFill/>
        </p:spPr>
      </p:pic>
      <p:pic>
        <p:nvPicPr>
          <p:cNvPr id="1029" name="Picture 5" descr="C:\Users\Manu\Dropbox\Docs\Fisica\Astro\talks\Chandra15yr_Boston_Nov2014\LW298-MC-Escher-Metamorphosis-I-1937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549" y="3276600"/>
            <a:ext cx="8985251" cy="1905000"/>
          </a:xfrm>
          <a:prstGeom prst="rect">
            <a:avLst/>
          </a:prstGeom>
          <a:noFill/>
        </p:spPr>
      </p:pic>
      <p:grpSp>
        <p:nvGrpSpPr>
          <p:cNvPr id="21" name="20 Grupo"/>
          <p:cNvGrpSpPr/>
          <p:nvPr/>
        </p:nvGrpSpPr>
        <p:grpSpPr>
          <a:xfrm>
            <a:off x="2286000" y="0"/>
            <a:ext cx="6705600" cy="1627632"/>
            <a:chOff x="2286000" y="0"/>
            <a:chExt cx="6705600" cy="1627632"/>
          </a:xfrm>
        </p:grpSpPr>
        <p:sp>
          <p:nvSpPr>
            <p:cNvPr id="14" name="13 Flecha derecha"/>
            <p:cNvSpPr/>
            <p:nvPr/>
          </p:nvSpPr>
          <p:spPr>
            <a:xfrm>
              <a:off x="2286000" y="0"/>
              <a:ext cx="6705600" cy="1627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2286000" y="533400"/>
              <a:ext cx="601980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INCREASING X-RAY LUMINOSITY</a:t>
              </a:r>
            </a:p>
            <a:p>
              <a:pPr algn="ctr"/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15 CuadroTexto"/>
          <p:cNvSpPr txBox="1"/>
          <p:nvPr/>
        </p:nvSpPr>
        <p:spPr>
          <a:xfrm>
            <a:off x="2209800" y="51816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(Rotation-powered)</a:t>
            </a:r>
          </a:p>
          <a:p>
            <a:pPr algn="ctr"/>
            <a:r>
              <a:rPr lang="en-US" b="1" dirty="0" smtClean="0"/>
              <a:t>PULSAR</a:t>
            </a:r>
          </a:p>
          <a:p>
            <a:pPr algn="ctr"/>
            <a:r>
              <a:rPr lang="en-US" b="1" dirty="0" smtClean="0"/>
              <a:t>STATE</a:t>
            </a:r>
            <a:endParaRPr lang="en-US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4419600" y="5181600"/>
            <a:ext cx="2362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(Rotation?/Accretion)</a:t>
            </a:r>
          </a:p>
          <a:p>
            <a:pPr algn="ctr"/>
            <a:r>
              <a:rPr lang="en-US" b="1" dirty="0" smtClean="0"/>
              <a:t>DISK</a:t>
            </a:r>
          </a:p>
          <a:p>
            <a:pPr algn="ctr"/>
            <a:r>
              <a:rPr lang="en-US" b="1" dirty="0" smtClean="0"/>
              <a:t>STATE</a:t>
            </a:r>
            <a:endParaRPr lang="en-US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6705600" y="51816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(Accretion-powered)</a:t>
            </a:r>
          </a:p>
          <a:p>
            <a:pPr algn="ctr"/>
            <a:r>
              <a:rPr lang="en-US" b="1" dirty="0" smtClean="0"/>
              <a:t>OUTBURST</a:t>
            </a:r>
          </a:p>
          <a:p>
            <a:pPr algn="ctr"/>
            <a:r>
              <a:rPr lang="en-US" b="1" dirty="0" smtClean="0"/>
              <a:t>STATE</a:t>
            </a:r>
            <a:endParaRPr lang="en-US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209800" y="395793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IRRADIATION!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572000" y="38862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MODE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SWITCHING!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609600" y="13070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Log(</a:t>
            </a:r>
            <a:r>
              <a:rPr lang="en-US" b="1" dirty="0" err="1" smtClean="0"/>
              <a:t>Lx;erg</a:t>
            </a:r>
            <a:r>
              <a:rPr lang="en-US" b="1" dirty="0" smtClean="0"/>
              <a:t>/s):           31-32</a:t>
            </a:r>
            <a:endParaRPr lang="en-US" b="1" dirty="0"/>
          </a:p>
        </p:txBody>
      </p:sp>
      <p:sp>
        <p:nvSpPr>
          <p:cNvPr id="24" name="23 CuadroTexto"/>
          <p:cNvSpPr txBox="1"/>
          <p:nvPr/>
        </p:nvSpPr>
        <p:spPr>
          <a:xfrm>
            <a:off x="4419600" y="130706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33-34</a:t>
            </a:r>
            <a:endParaRPr lang="en-US" b="1" dirty="0"/>
          </a:p>
        </p:txBody>
      </p:sp>
      <p:sp>
        <p:nvSpPr>
          <p:cNvPr id="25" name="24 CuadroTexto"/>
          <p:cNvSpPr txBox="1"/>
          <p:nvPr/>
        </p:nvSpPr>
        <p:spPr>
          <a:xfrm>
            <a:off x="6629400" y="1295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35-37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Linares, EWASS-Tenerife, 2015-06-26</a:t>
            </a:r>
            <a:endParaRPr lang="en-US"/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9F025-5A7F-4C60-8BB5-03053F6EF34F}" type="slidenum">
              <a:rPr lang="en-US"/>
              <a:pPr/>
              <a:t>3</a:t>
            </a:fld>
            <a:endParaRPr lang="en-US"/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19800"/>
            <a:ext cx="5638800" cy="838200"/>
          </a:xfrm>
          <a:noFill/>
          <a:ln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000" dirty="0" smtClean="0">
                <a:effectLst/>
              </a:rPr>
              <a:t>Three main states. Disk state at the crossroads between accretion and rotation power</a:t>
            </a:r>
            <a:endParaRPr lang="en-US" sz="2000" dirty="0">
              <a:effectLst/>
              <a:latin typeface="Times New Roman" pitchFamily="18" charset="0"/>
            </a:endParaRP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01000" cy="685800"/>
          </a:xfrm>
          <a:noFill/>
          <a:ln/>
        </p:spPr>
        <p:txBody>
          <a:bodyPr/>
          <a:lstStyle/>
          <a:p>
            <a:r>
              <a:rPr lang="en-US" dirty="0" smtClean="0"/>
              <a:t>X-ray states of </a:t>
            </a:r>
            <a:r>
              <a:rPr lang="en-US" dirty="0" err="1" smtClean="0"/>
              <a:t>redbacks</a:t>
            </a:r>
            <a:endParaRPr lang="en-US" dirty="0"/>
          </a:p>
        </p:txBody>
      </p:sp>
      <p:sp>
        <p:nvSpPr>
          <p:cNvPr id="374789" name="Text Box 5"/>
          <p:cNvSpPr txBox="1">
            <a:spLocks noChangeArrowheads="1"/>
          </p:cNvSpPr>
          <p:nvPr/>
        </p:nvSpPr>
        <p:spPr bwMode="auto">
          <a:xfrm>
            <a:off x="1676400" y="609600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/>
              <a:t>Pulsar, disk(active/passive) and outburst states</a:t>
            </a:r>
            <a:endParaRPr lang="en-US" i="1" dirty="0"/>
          </a:p>
        </p:txBody>
      </p:sp>
      <p:pic>
        <p:nvPicPr>
          <p:cNvPr id="3074" name="Picture 2" descr="C:\Users\Manu\Dropbox\Docs\Fisica\Astro\talks\Cefalu-June-2014\lum_gam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990600"/>
            <a:ext cx="6781800" cy="5067189"/>
          </a:xfrm>
          <a:prstGeom prst="rect">
            <a:avLst/>
          </a:prstGeom>
          <a:noFill/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066800" y="4038600"/>
            <a:ext cx="1828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FF0000"/>
                </a:solidFill>
              </a:rPr>
              <a:t>~4x10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32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erg/s</a:t>
            </a:r>
            <a:endParaRPr lang="en-US" sz="1600" b="1" baseline="30000" dirty="0">
              <a:solidFill>
                <a:srgbClr val="FF0000"/>
              </a:solidFill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990600" y="3014246"/>
            <a:ext cx="1828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/>
              <a:t>~10</a:t>
            </a:r>
            <a:r>
              <a:rPr lang="en-US" sz="1600" b="1" baseline="30000" dirty="0" smtClean="0"/>
              <a:t>34</a:t>
            </a:r>
            <a:r>
              <a:rPr lang="en-US" sz="1600" b="1" dirty="0" smtClean="0"/>
              <a:t> erg/s </a:t>
            </a:r>
          </a:p>
          <a:p>
            <a:pPr>
              <a:spcBef>
                <a:spcPct val="50000"/>
              </a:spcBef>
            </a:pPr>
            <a:r>
              <a:rPr lang="en-US" sz="1600" b="1" dirty="0" smtClean="0"/>
              <a:t>(~</a:t>
            </a:r>
            <a:r>
              <a:rPr lang="en-US" sz="1600" b="1" dirty="0" err="1" smtClean="0"/>
              <a:t>Edot</a:t>
            </a:r>
            <a:r>
              <a:rPr lang="en-US" sz="1600" b="1" dirty="0" smtClean="0"/>
              <a:t>)</a:t>
            </a:r>
            <a:endParaRPr lang="en-US" sz="1600" b="1" baseline="30000" dirty="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 rot="16200000">
            <a:off x="-1476344" y="2238345"/>
            <a:ext cx="3352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Times New Roman" pitchFamily="18" charset="0"/>
              </a:rPr>
              <a:t>Linares (2014, </a:t>
            </a:r>
            <a:r>
              <a:rPr lang="en-US" sz="2000" dirty="0" err="1" smtClean="0">
                <a:latin typeface="Times New Roman" pitchFamily="18" charset="0"/>
              </a:rPr>
              <a:t>ApJ</a:t>
            </a:r>
            <a:r>
              <a:rPr lang="en-US" sz="2000" dirty="0" smtClean="0">
                <a:latin typeface="Times New Roman" pitchFamily="18" charset="0"/>
              </a:rPr>
              <a:t>, 795,72)</a:t>
            </a:r>
            <a:endParaRPr lang="en-US" sz="2000" dirty="0">
              <a:latin typeface="Times New Roman" pitchFamily="18" charset="0"/>
            </a:endParaRPr>
          </a:p>
        </p:txBody>
      </p:sp>
      <p:grpSp>
        <p:nvGrpSpPr>
          <p:cNvPr id="2" name="19 Grupo"/>
          <p:cNvGrpSpPr/>
          <p:nvPr/>
        </p:nvGrpSpPr>
        <p:grpSpPr>
          <a:xfrm>
            <a:off x="8153398" y="76200"/>
            <a:ext cx="967222" cy="6705600"/>
            <a:chOff x="7440168" y="76200"/>
            <a:chExt cx="1721656" cy="6705600"/>
          </a:xfrm>
        </p:grpSpPr>
        <p:sp>
          <p:nvSpPr>
            <p:cNvPr id="21" name="20 Flecha derecha"/>
            <p:cNvSpPr/>
            <p:nvPr/>
          </p:nvSpPr>
          <p:spPr>
            <a:xfrm rot="16200000">
              <a:off x="4901184" y="2615184"/>
              <a:ext cx="6705600" cy="1627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21 CuadroTexto"/>
            <p:cNvSpPr txBox="1"/>
            <p:nvPr/>
          </p:nvSpPr>
          <p:spPr>
            <a:xfrm rot="16200000">
              <a:off x="5439729" y="3059705"/>
              <a:ext cx="6019800" cy="1424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INCREASING X-RAY LUMINOSITY</a:t>
              </a:r>
            </a:p>
            <a:p>
              <a:pPr algn="ctr"/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6" name="Picture 7" descr="lmxb_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1737546"/>
            <a:ext cx="1168370" cy="700854"/>
          </a:xfrm>
          <a:prstGeom prst="rect">
            <a:avLst/>
          </a:prstGeom>
          <a:noFill/>
        </p:spPr>
      </p:pic>
      <p:pic>
        <p:nvPicPr>
          <p:cNvPr id="18" name="Picture 8" descr="lmxb_of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3468414"/>
            <a:ext cx="1143000" cy="722586"/>
          </a:xfrm>
          <a:prstGeom prst="rect">
            <a:avLst/>
          </a:prstGeom>
          <a:noFill/>
        </p:spPr>
      </p:pic>
      <p:pic>
        <p:nvPicPr>
          <p:cNvPr id="19" name="Picture 9" descr="47tuc_ill_label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4648200"/>
            <a:ext cx="1186442" cy="747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Linares, EWASS-Tenerife, 2015-06-26</a:t>
            </a:r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161E-9616-42B3-9156-17A6CE01CEE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 descr="C:\Users\Manu\Dropbox\Docs\Fisica\Astro\talks\Chandra15yr_Boston_Nov2014\M28I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785"/>
            <a:ext cx="5810536" cy="6865786"/>
          </a:xfrm>
          <a:prstGeom prst="rect">
            <a:avLst/>
          </a:prstGeom>
          <a:noFill/>
        </p:spPr>
      </p:pic>
      <p:pic>
        <p:nvPicPr>
          <p:cNvPr id="2050" name="Picture 2" descr="C:\Users\Manu\Dropbox\Docs\Fisica\Astro\talks\Chandra15yr_Boston_Nov2014\becker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28601"/>
            <a:ext cx="2454742" cy="2438399"/>
          </a:xfrm>
          <a:prstGeom prst="rect">
            <a:avLst/>
          </a:prstGeom>
          <a:noFill/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 rot="5400000">
            <a:off x="7309365" y="1377434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Becker+03, Bogdanov+11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7162800" y="990600"/>
            <a:ext cx="6858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9 Conector recto"/>
          <p:cNvCxnSpPr/>
          <p:nvPr/>
        </p:nvCxnSpPr>
        <p:spPr>
          <a:xfrm flipH="1" flipV="1">
            <a:off x="4572000" y="228600"/>
            <a:ext cx="2590800" cy="76200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 flipH="1">
            <a:off x="4572000" y="1676400"/>
            <a:ext cx="2590800" cy="182880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5638800" y="28956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Chandra revealed striking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variability from M28-I!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sz="2400" dirty="0" smtClean="0"/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en-US" sz="2400" dirty="0" smtClean="0"/>
              <a:t>Fast </a:t>
            </a:r>
            <a:r>
              <a:rPr lang="en-US" sz="2000" dirty="0" smtClean="0"/>
              <a:t>(&lt;500s)</a:t>
            </a:r>
            <a:r>
              <a:rPr lang="en-US" sz="2400" dirty="0" smtClean="0"/>
              <a:t> transitions between disk-active </a:t>
            </a:r>
            <a:r>
              <a:rPr lang="en-US" sz="2000" dirty="0" smtClean="0"/>
              <a:t>(L</a:t>
            </a:r>
            <a:r>
              <a:rPr lang="en-US" sz="2000" baseline="-25000" dirty="0" smtClean="0"/>
              <a:t>X</a:t>
            </a:r>
            <a:r>
              <a:rPr lang="en-US" sz="2000" dirty="0" smtClean="0"/>
              <a:t>=3.9×10</a:t>
            </a:r>
            <a:r>
              <a:rPr lang="en-US" sz="2000" baseline="30000" dirty="0" smtClean="0"/>
              <a:t>33</a:t>
            </a:r>
            <a:r>
              <a:rPr lang="en-US" sz="2000" dirty="0" smtClean="0"/>
              <a:t> erg/s)</a:t>
            </a:r>
            <a:r>
              <a:rPr lang="en-US" sz="2400" dirty="0" smtClean="0"/>
              <a:t> and disk-passive </a:t>
            </a:r>
            <a:r>
              <a:rPr lang="en-US" sz="2000" dirty="0" smtClean="0"/>
              <a:t>(L</a:t>
            </a:r>
            <a:r>
              <a:rPr lang="en-US" sz="2000" baseline="-25000" dirty="0" smtClean="0"/>
              <a:t>X</a:t>
            </a:r>
            <a:r>
              <a:rPr lang="en-US" sz="2000" dirty="0" smtClean="0"/>
              <a:t>=5.6×10</a:t>
            </a:r>
            <a:r>
              <a:rPr lang="en-US" sz="2000" baseline="30000" dirty="0" smtClean="0"/>
              <a:t>32</a:t>
            </a:r>
            <a:r>
              <a:rPr lang="en-US" sz="2000" dirty="0" smtClean="0"/>
              <a:t> erg/s)</a:t>
            </a:r>
            <a:r>
              <a:rPr lang="en-US" sz="2400" dirty="0" smtClean="0"/>
              <a:t> states, both non-thermal </a:t>
            </a:r>
            <a:r>
              <a:rPr lang="en-US" sz="2000" dirty="0" smtClean="0"/>
              <a:t>(</a:t>
            </a:r>
            <a:r>
              <a:rPr lang="el-GR" sz="2000" dirty="0" smtClean="0"/>
              <a:t>Γ</a:t>
            </a:r>
            <a:r>
              <a:rPr lang="en-US" sz="2000" dirty="0" smtClean="0"/>
              <a:t>=1.5)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 rot="16200000">
            <a:off x="-1263134" y="1505634"/>
            <a:ext cx="36576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1-hr ACIS snapshots of M28’s core (14.4” radius)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791200" y="6443246"/>
            <a:ext cx="3352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Times New Roman" pitchFamily="18" charset="0"/>
              </a:rPr>
              <a:t>Linares+ (2014, MNRAS, 438,251)</a:t>
            </a:r>
            <a:endParaRPr lang="en-US" sz="1600" dirty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Linares, EWASS-Tenerife, 2015-06-26</a:t>
            </a:r>
            <a:endParaRPr lang="en-U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219A-49DA-46C6-B857-876859B2F4E0}" type="slidenum">
              <a:rPr lang="en-US"/>
              <a:pPr/>
              <a:t>5</a:t>
            </a:fld>
            <a:endParaRPr lang="en-US"/>
          </a:p>
        </p:txBody>
      </p:sp>
      <p:pic>
        <p:nvPicPr>
          <p:cNvPr id="323586" name="Picture 2" descr="mode_swit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985838"/>
            <a:ext cx="9115425" cy="3967162"/>
          </a:xfrm>
          <a:prstGeom prst="rect">
            <a:avLst/>
          </a:prstGeom>
          <a:noFill/>
        </p:spPr>
      </p:pic>
      <p:sp>
        <p:nvSpPr>
          <p:cNvPr id="3235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5029200"/>
            <a:ext cx="9144000" cy="1828800"/>
          </a:xfrm>
          <a:noFill/>
          <a:ln/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>
                <a:effectLst/>
              </a:rPr>
              <a:t>Balance (tug-of-war) between accretion flow and pulsar </a:t>
            </a:r>
            <a:r>
              <a:rPr lang="en-US" sz="2400" dirty="0" smtClean="0">
                <a:effectLst/>
              </a:rPr>
              <a:t>wind?</a:t>
            </a:r>
            <a:endParaRPr lang="en-US" sz="2400" dirty="0">
              <a:effectLst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en-US" sz="1600" dirty="0">
              <a:effectLst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>
                <a:effectLst/>
              </a:rPr>
              <a:t>Light cylinder radius at </a:t>
            </a:r>
            <a:r>
              <a:rPr lang="en-US" sz="2000" b="1" dirty="0">
                <a:solidFill>
                  <a:schemeClr val="tx2"/>
                </a:solidFill>
                <a:effectLst/>
              </a:rPr>
              <a:t>186 km</a:t>
            </a:r>
            <a:r>
              <a:rPr lang="en-US" sz="2000" dirty="0">
                <a:effectLst/>
              </a:rPr>
              <a:t>. For a 10</a:t>
            </a:r>
            <a:r>
              <a:rPr lang="en-US" sz="2000" baseline="30000" dirty="0">
                <a:effectLst/>
              </a:rPr>
              <a:t>8</a:t>
            </a:r>
            <a:r>
              <a:rPr lang="en-US" sz="2000" dirty="0">
                <a:effectLst/>
              </a:rPr>
              <a:t> G magnetic field: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effectLst/>
              </a:rPr>
              <a:t>Active states (</a:t>
            </a:r>
            <a:r>
              <a:rPr lang="en-US" sz="2000" dirty="0" err="1">
                <a:effectLst/>
              </a:rPr>
              <a:t>L</a:t>
            </a:r>
            <a:r>
              <a:rPr lang="en-US" sz="2000" baseline="-25000" dirty="0" err="1">
                <a:effectLst/>
              </a:rPr>
              <a:t>bol</a:t>
            </a:r>
            <a:r>
              <a:rPr lang="en-US" sz="2000" dirty="0">
                <a:effectLst/>
              </a:rPr>
              <a:t>=1.2×10</a:t>
            </a:r>
            <a:r>
              <a:rPr lang="en-US" sz="2000" baseline="30000" dirty="0">
                <a:effectLst/>
              </a:rPr>
              <a:t>34</a:t>
            </a:r>
            <a:r>
              <a:rPr lang="en-US" sz="2000" dirty="0">
                <a:effectLst/>
              </a:rPr>
              <a:t> erg/s </a:t>
            </a:r>
            <a:r>
              <a:rPr lang="en-US" sz="2000" dirty="0">
                <a:effectLst/>
                <a:sym typeface="Wingdings" pitchFamily="2" charset="2"/>
              </a:rPr>
              <a:t> </a:t>
            </a:r>
            <a:r>
              <a:rPr lang="en-US" sz="2000" dirty="0">
                <a:effectLst/>
              </a:rPr>
              <a:t>R</a:t>
            </a:r>
            <a:r>
              <a:rPr lang="en-US" sz="2000" baseline="-25000" dirty="0">
                <a:effectLst/>
              </a:rPr>
              <a:t>m</a:t>
            </a:r>
            <a:r>
              <a:rPr lang="en-US" sz="2000" b="1" dirty="0">
                <a:solidFill>
                  <a:schemeClr val="tx2"/>
                </a:solidFill>
                <a:effectLst/>
              </a:rPr>
              <a:t>~130km</a:t>
            </a:r>
            <a:r>
              <a:rPr lang="en-US" sz="2000" dirty="0">
                <a:effectLst/>
              </a:rPr>
              <a:t>): </a:t>
            </a:r>
            <a:r>
              <a:rPr lang="en-US" sz="2000" dirty="0" err="1">
                <a:effectLst/>
              </a:rPr>
              <a:t>magnetospheric</a:t>
            </a:r>
            <a:r>
              <a:rPr lang="en-US" sz="2000" dirty="0">
                <a:effectLst/>
              </a:rPr>
              <a:t> accretion. 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effectLst/>
              </a:rPr>
              <a:t>Passive states (</a:t>
            </a:r>
            <a:r>
              <a:rPr lang="en-US" sz="2000" dirty="0" err="1">
                <a:effectLst/>
              </a:rPr>
              <a:t>L</a:t>
            </a:r>
            <a:r>
              <a:rPr lang="en-US" sz="2000" baseline="-25000" dirty="0" err="1">
                <a:effectLst/>
              </a:rPr>
              <a:t>bol</a:t>
            </a:r>
            <a:r>
              <a:rPr lang="en-US" sz="2000" dirty="0">
                <a:effectLst/>
              </a:rPr>
              <a:t>=1.7×10</a:t>
            </a:r>
            <a:r>
              <a:rPr lang="en-US" sz="2000" baseline="30000" dirty="0">
                <a:effectLst/>
              </a:rPr>
              <a:t>33</a:t>
            </a:r>
            <a:r>
              <a:rPr lang="en-US" sz="2000" dirty="0">
                <a:effectLst/>
              </a:rPr>
              <a:t> erg/s </a:t>
            </a:r>
            <a:r>
              <a:rPr lang="en-US" sz="2000" dirty="0">
                <a:effectLst/>
                <a:sym typeface="Wingdings" pitchFamily="2" charset="2"/>
              </a:rPr>
              <a:t> </a:t>
            </a:r>
            <a:r>
              <a:rPr lang="en-US" sz="2000" dirty="0">
                <a:effectLst/>
              </a:rPr>
              <a:t>R</a:t>
            </a:r>
            <a:r>
              <a:rPr lang="en-US" sz="2000" baseline="-25000" dirty="0">
                <a:effectLst/>
              </a:rPr>
              <a:t>m</a:t>
            </a:r>
            <a:r>
              <a:rPr lang="en-US" sz="2000" b="1" dirty="0">
                <a:solidFill>
                  <a:schemeClr val="tx2"/>
                </a:solidFill>
                <a:effectLst/>
              </a:rPr>
              <a:t>~230 km</a:t>
            </a:r>
            <a:r>
              <a:rPr lang="en-US" sz="2000" dirty="0">
                <a:effectLst/>
              </a:rPr>
              <a:t>): pulsar wind shock.</a:t>
            </a:r>
          </a:p>
        </p:txBody>
      </p:sp>
      <p:pic>
        <p:nvPicPr>
          <p:cNvPr id="323589" name="Picture 5" descr="Tug-O-Wa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2799" y="990600"/>
            <a:ext cx="4252013" cy="1524000"/>
          </a:xfrm>
          <a:prstGeom prst="rect">
            <a:avLst/>
          </a:prstGeom>
          <a:noFill/>
        </p:spPr>
      </p:pic>
      <p:sp>
        <p:nvSpPr>
          <p:cNvPr id="323590" name="Text Box 6"/>
          <p:cNvSpPr txBox="1">
            <a:spLocks noChangeArrowheads="1"/>
          </p:cNvSpPr>
          <p:nvPr/>
        </p:nvSpPr>
        <p:spPr bwMode="auto">
          <a:xfrm>
            <a:off x="1676400" y="609600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/>
              <a:t>At the boundary between accretion and rotation power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43000" y="1447800"/>
            <a:ext cx="1828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10</a:t>
            </a:r>
            <a:r>
              <a:rPr lang="en-US" sz="2400" b="1" baseline="30000" dirty="0">
                <a:solidFill>
                  <a:srgbClr val="FF0000"/>
                </a:solidFill>
              </a:rPr>
              <a:t>32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erg/s</a:t>
            </a:r>
          </a:p>
          <a:p>
            <a:pPr>
              <a:spcBef>
                <a:spcPct val="50000"/>
              </a:spcBef>
            </a:pPr>
            <a:r>
              <a:rPr lang="en-US" sz="2400" b="1" baseline="30000" dirty="0" smtClean="0">
                <a:solidFill>
                  <a:srgbClr val="FF0000"/>
                </a:solidFill>
              </a:rPr>
              <a:t>Rotation power?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200400" y="1447800"/>
            <a:ext cx="1828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10</a:t>
            </a:r>
            <a:r>
              <a:rPr lang="en-US" sz="2400" b="1" baseline="30000" dirty="0"/>
              <a:t>33</a:t>
            </a:r>
            <a:r>
              <a:rPr lang="en-US" sz="2400" b="1" dirty="0"/>
              <a:t> </a:t>
            </a:r>
            <a:r>
              <a:rPr lang="en-US" sz="2400" b="1" dirty="0" smtClean="0"/>
              <a:t>erg/s</a:t>
            </a:r>
          </a:p>
          <a:p>
            <a:pPr>
              <a:spcBef>
                <a:spcPct val="50000"/>
              </a:spcBef>
            </a:pPr>
            <a:r>
              <a:rPr lang="en-US" sz="2400" b="1" baseline="30000" dirty="0" smtClean="0"/>
              <a:t>Accretion power</a:t>
            </a:r>
            <a:endParaRPr lang="en-US" sz="2400" b="1" baseline="30000" dirty="0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01000" cy="685800"/>
          </a:xfrm>
          <a:noFill/>
          <a:ln/>
        </p:spPr>
        <p:txBody>
          <a:bodyPr/>
          <a:lstStyle/>
          <a:p>
            <a:r>
              <a:rPr lang="en-US" dirty="0" smtClean="0"/>
              <a:t>Disk state: mode switching (M28-I)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Linares, EWASS-Tenerife, 2015-06-26</a:t>
            </a:r>
            <a:endParaRPr lang="en-US"/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9F025-5A7F-4C60-8BB5-03053F6EF34F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715000"/>
            <a:ext cx="7531768" cy="609600"/>
          </a:xfrm>
          <a:noFill/>
          <a:ln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800" dirty="0" smtClean="0">
                <a:effectLst/>
              </a:rPr>
              <a:t>3/3 accreting </a:t>
            </a:r>
            <a:r>
              <a:rPr lang="en-US" sz="2800" dirty="0" err="1" smtClean="0">
                <a:effectLst/>
              </a:rPr>
              <a:t>redbacks</a:t>
            </a:r>
            <a:r>
              <a:rPr lang="en-US" sz="2800" dirty="0" smtClean="0">
                <a:effectLst/>
              </a:rPr>
              <a:t> show mode switching!</a:t>
            </a:r>
          </a:p>
          <a:p>
            <a:pPr algn="ctr">
              <a:buFont typeface="Wingdings" pitchFamily="2" charset="2"/>
              <a:buNone/>
            </a:pPr>
            <a:r>
              <a:rPr lang="en-US" sz="2000" dirty="0" smtClean="0">
                <a:effectLst/>
                <a:latin typeface="Times New Roman" pitchFamily="18" charset="0"/>
              </a:rPr>
              <a:t>(“classical” transient NS-LMXBs don’t)</a:t>
            </a:r>
            <a:endParaRPr lang="en-US" sz="2000" dirty="0">
              <a:effectLst/>
              <a:latin typeface="Times New Roman" pitchFamily="18" charset="0"/>
            </a:endParaRP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01000" cy="685800"/>
          </a:xfrm>
          <a:noFill/>
          <a:ln/>
        </p:spPr>
        <p:txBody>
          <a:bodyPr/>
          <a:lstStyle/>
          <a:p>
            <a:r>
              <a:rPr lang="en-US" dirty="0" smtClean="0"/>
              <a:t>Disk state: mode switching (ALL)</a:t>
            </a:r>
            <a:endParaRPr lang="en-US" dirty="0"/>
          </a:p>
        </p:txBody>
      </p:sp>
      <p:sp>
        <p:nvSpPr>
          <p:cNvPr id="374789" name="Text Box 5"/>
          <p:cNvSpPr txBox="1">
            <a:spLocks noChangeArrowheads="1"/>
          </p:cNvSpPr>
          <p:nvPr/>
        </p:nvSpPr>
        <p:spPr bwMode="auto">
          <a:xfrm>
            <a:off x="1676400" y="609600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/>
              <a:t>Swift finds mode switching in J1023 &amp; J12270</a:t>
            </a:r>
            <a:endParaRPr lang="en-US" i="1" dirty="0"/>
          </a:p>
        </p:txBody>
      </p:sp>
      <p:pic>
        <p:nvPicPr>
          <p:cNvPr id="1026" name="Picture 2" descr="C:\Users\Manu\Dropbox\Docs\Fisica\Astro\talks\Cefalu-June-2014\ratehis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68" y="1066800"/>
            <a:ext cx="5669232" cy="2004079"/>
          </a:xfrm>
          <a:prstGeom prst="rect">
            <a:avLst/>
          </a:prstGeom>
          <a:noFill/>
        </p:spPr>
      </p:pic>
      <p:pic>
        <p:nvPicPr>
          <p:cNvPr id="1027" name="Picture 3" descr="C:\Users\Manu\Dropbox\Docs\Fisica\Astro\talks\Cefalu-June-2014\combospec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581400"/>
            <a:ext cx="5638800" cy="2124492"/>
          </a:xfrm>
          <a:prstGeom prst="rect">
            <a:avLst/>
          </a:prstGeom>
          <a:noFill/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 rot="16200000">
            <a:off x="-962057" y="2619346"/>
            <a:ext cx="22860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Times New Roman" pitchFamily="18" charset="0"/>
              </a:rPr>
              <a:t>Linares14, </a:t>
            </a:r>
            <a:r>
              <a:rPr lang="en-US" sz="2000" dirty="0" err="1" smtClean="0">
                <a:latin typeface="Times New Roman" pitchFamily="18" charset="0"/>
              </a:rPr>
              <a:t>ApJ</a:t>
            </a:r>
            <a:endParaRPr lang="en-US" sz="2000" dirty="0">
              <a:latin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3581400"/>
            <a:ext cx="288475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mode_switc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1519" y="1303337"/>
            <a:ext cx="3132481" cy="1363663"/>
          </a:xfrm>
          <a:prstGeom prst="rect">
            <a:avLst/>
          </a:prstGeom>
          <a:noFill/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019800" y="3048000"/>
            <a:ext cx="304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M28-I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200" kern="0" dirty="0" smtClean="0">
                <a:latin typeface="+mn-lt"/>
                <a:cs typeface="+mn-cs"/>
                <a:sym typeface="Wingdings"/>
              </a:rPr>
              <a:t>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3048000" y="3048000"/>
            <a:ext cx="304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J12270 </a:t>
            </a:r>
            <a:r>
              <a:rPr lang="en-US" sz="3200" kern="0" dirty="0" smtClean="0">
                <a:latin typeface="+mn-lt"/>
                <a:cs typeface="+mn-cs"/>
                <a:sym typeface="Wingdings"/>
              </a:rPr>
              <a:t>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304800" y="3048000"/>
            <a:ext cx="304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US" sz="2400" kern="0" dirty="0" smtClean="0">
                <a:latin typeface="+mn-lt"/>
                <a:cs typeface="+mn-cs"/>
              </a:rPr>
              <a:t>J1023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200" kern="0" dirty="0" smtClean="0">
                <a:latin typeface="+mn-lt"/>
                <a:cs typeface="+mn-cs"/>
                <a:sym typeface="Wingdings"/>
              </a:rPr>
              <a:t>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086600" y="5715000"/>
            <a:ext cx="2133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US" sz="2400" kern="0" dirty="0" smtClean="0">
                <a:latin typeface="+mn-lt"/>
                <a:cs typeface="+mn-cs"/>
              </a:rPr>
              <a:t>+J1544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200" kern="0" dirty="0" smtClean="0">
                <a:latin typeface="+mn-lt"/>
                <a:cs typeface="+mn-cs"/>
                <a:sym typeface="Wingdings"/>
              </a:rPr>
              <a:t>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(Bogdanov&amp;Halpern’15)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Linares, EWASS-Tenerife, 2015-06-26</a:t>
            </a:r>
            <a:endParaRPr lang="en-U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219A-49DA-46C6-B857-876859B2F4E0}" type="slidenum">
              <a:rPr lang="en-US"/>
              <a:pPr/>
              <a:t>7</a:t>
            </a:fld>
            <a:endParaRPr lang="en-US"/>
          </a:p>
        </p:txBody>
      </p:sp>
      <p:sp>
        <p:nvSpPr>
          <p:cNvPr id="323590" name="Text Box 6"/>
          <p:cNvSpPr txBox="1">
            <a:spLocks noChangeArrowheads="1"/>
          </p:cNvSpPr>
          <p:nvPr/>
        </p:nvSpPr>
        <p:spPr bwMode="auto">
          <a:xfrm>
            <a:off x="1676400" y="609600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/>
              <a:t>GBT: time; CHANDRA: resolve; SWIFT: monitor</a:t>
            </a:r>
            <a:endParaRPr lang="en-US" i="1" dirty="0"/>
          </a:p>
        </p:txBody>
      </p:sp>
      <p:sp>
        <p:nvSpPr>
          <p:cNvPr id="323591" name="Rectangle 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M28-I: </a:t>
            </a:r>
            <a:r>
              <a:rPr lang="en-US" dirty="0" smtClean="0"/>
              <a:t>Updates 2015</a:t>
            </a:r>
            <a:endParaRPr lang="en-US" dirty="0"/>
          </a:p>
        </p:txBody>
      </p:sp>
      <p:pic>
        <p:nvPicPr>
          <p:cNvPr id="1027" name="Picture 3" descr="C:\Users\Manu\Dropbox\Docs\Fisica\Astro\talks\ESAC-XRBs-Jun2015\SWGCho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9324" y="990601"/>
            <a:ext cx="5028476" cy="2819400"/>
          </a:xfrm>
          <a:prstGeom prst="rect">
            <a:avLst/>
          </a:prstGeom>
          <a:noFill/>
        </p:spPr>
      </p:pic>
      <p:pic>
        <p:nvPicPr>
          <p:cNvPr id="1026" name="Picture 2" descr="C:\Users\Manu\Dropbox\Docs\Fisica\Astro\talks\EWASS-Jun2015-Redbacks\M28-SwGCMonit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371272"/>
            <a:ext cx="6857999" cy="3486727"/>
          </a:xfrm>
          <a:prstGeom prst="rect">
            <a:avLst/>
          </a:prstGeom>
          <a:noFill/>
        </p:spPr>
      </p:pic>
      <p:sp>
        <p:nvSpPr>
          <p:cNvPr id="14" name="13 CuadroTexto"/>
          <p:cNvSpPr txBox="1"/>
          <p:nvPr/>
        </p:nvSpPr>
        <p:spPr>
          <a:xfrm>
            <a:off x="0" y="99060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Swift-XRT May 28 (half-light radius): </a:t>
            </a:r>
          </a:p>
          <a:p>
            <a:r>
              <a:rPr lang="en-US" b="1" dirty="0" smtClean="0"/>
              <a:t>    Lx=4e33 erg/s</a:t>
            </a:r>
          </a:p>
          <a:p>
            <a:endParaRPr lang="en-US" dirty="0" smtClean="0"/>
          </a:p>
          <a:p>
            <a:r>
              <a:rPr lang="en-US" dirty="0" smtClean="0"/>
              <a:t>Chandra-ACIS May 30 (M28-I only):</a:t>
            </a:r>
          </a:p>
          <a:p>
            <a:r>
              <a:rPr lang="en-US" b="1" dirty="0" smtClean="0"/>
              <a:t>    Lx=2e32 erg/s (PULSAR state)</a:t>
            </a:r>
          </a:p>
          <a:p>
            <a:endParaRPr lang="en-US" dirty="0" smtClean="0"/>
          </a:p>
          <a:p>
            <a:r>
              <a:rPr lang="en-US" dirty="0" smtClean="0"/>
              <a:t>GBT May 30:</a:t>
            </a:r>
          </a:p>
          <a:p>
            <a:r>
              <a:rPr lang="en-US" b="1" dirty="0" smtClean="0"/>
              <a:t>    Radio pulsar ON (?)</a:t>
            </a:r>
            <a:endParaRPr lang="en-US" b="1" dirty="0"/>
          </a:p>
        </p:txBody>
      </p:sp>
      <p:sp>
        <p:nvSpPr>
          <p:cNvPr id="15" name="14 Rectángulo"/>
          <p:cNvSpPr/>
          <p:nvPr/>
        </p:nvSpPr>
        <p:spPr>
          <a:xfrm>
            <a:off x="0" y="1524000"/>
            <a:ext cx="4134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http://www.iac.es/proyecto/SwiftGloClu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Linares, EWASS-Tenerife, 2015-06-26</a:t>
            </a:r>
            <a:endParaRPr lang="en-US"/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9F025-5A7F-4C60-8BB5-03053F6EF34F}" type="slidenum">
              <a:rPr lang="en-US"/>
              <a:pPr/>
              <a:t>8</a:t>
            </a:fld>
            <a:endParaRPr lang="en-US"/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86400"/>
            <a:ext cx="9144000" cy="1371600"/>
          </a:xfrm>
          <a:noFill/>
          <a:ln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800" dirty="0" smtClean="0">
                <a:effectLst/>
              </a:rPr>
              <a:t>Accreting </a:t>
            </a:r>
            <a:r>
              <a:rPr lang="en-US" sz="2800" dirty="0" err="1" smtClean="0">
                <a:effectLst/>
              </a:rPr>
              <a:t>redbacks</a:t>
            </a:r>
            <a:r>
              <a:rPr lang="en-US" sz="2800" dirty="0" smtClean="0">
                <a:effectLst/>
              </a:rPr>
              <a:t>: relatively luminous pulsar state</a:t>
            </a:r>
          </a:p>
          <a:p>
            <a:pPr algn="ctr">
              <a:buNone/>
            </a:pPr>
            <a:r>
              <a:rPr lang="en-US" sz="2000" dirty="0" smtClean="0">
                <a:solidFill>
                  <a:srgbClr val="000000"/>
                </a:solidFill>
                <a:effectLst/>
              </a:rPr>
              <a:t>(same is true for J1723 &amp; J2215: good candidates to develop disks)</a:t>
            </a:r>
            <a:endParaRPr lang="en-US" sz="2000" dirty="0">
              <a:effectLst/>
              <a:latin typeface="Times New Roman" pitchFamily="18" charset="0"/>
            </a:endParaRP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01000" cy="685800"/>
          </a:xfrm>
          <a:noFill/>
          <a:ln/>
        </p:spPr>
        <p:txBody>
          <a:bodyPr/>
          <a:lstStyle/>
          <a:p>
            <a:r>
              <a:rPr lang="en-US" dirty="0" smtClean="0"/>
              <a:t>Pulsar state: who’s next?</a:t>
            </a:r>
            <a:endParaRPr lang="en-US" dirty="0"/>
          </a:p>
        </p:txBody>
      </p:sp>
      <p:sp>
        <p:nvSpPr>
          <p:cNvPr id="374789" name="Text Box 5"/>
          <p:cNvSpPr txBox="1">
            <a:spLocks noChangeArrowheads="1"/>
          </p:cNvSpPr>
          <p:nvPr/>
        </p:nvSpPr>
        <p:spPr bwMode="auto">
          <a:xfrm>
            <a:off x="1143000" y="609600"/>
            <a:ext cx="7086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/>
              <a:t>Luminosity of the pulsar state: tracing the pulsar wind shock?</a:t>
            </a:r>
            <a:endParaRPr lang="en-US" i="1" dirty="0"/>
          </a:p>
        </p:txBody>
      </p:sp>
      <p:pic>
        <p:nvPicPr>
          <p:cNvPr id="5122" name="Picture 2" descr="C:\Users\Manu\Dropbox\Docs\Fisica\Astro\talks\Cefalu-June-2014\pulsarsta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" y="990600"/>
            <a:ext cx="8603165" cy="4343400"/>
          </a:xfrm>
          <a:prstGeom prst="rect">
            <a:avLst/>
          </a:prstGeom>
          <a:noFill/>
        </p:spPr>
      </p:pic>
      <p:sp>
        <p:nvSpPr>
          <p:cNvPr id="9" name="8 Elipse"/>
          <p:cNvSpPr/>
          <p:nvPr/>
        </p:nvSpPr>
        <p:spPr>
          <a:xfrm>
            <a:off x="5638800" y="2057400"/>
            <a:ext cx="685800" cy="381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9 Elipse"/>
          <p:cNvSpPr/>
          <p:nvPr/>
        </p:nvSpPr>
        <p:spPr>
          <a:xfrm>
            <a:off x="3962400" y="2590800"/>
            <a:ext cx="685800" cy="381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 rot="16200000">
            <a:off x="-1476344" y="2238345"/>
            <a:ext cx="3352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Times New Roman" pitchFamily="18" charset="0"/>
              </a:rPr>
              <a:t>Linares (2014, </a:t>
            </a:r>
            <a:r>
              <a:rPr lang="en-US" sz="2000" dirty="0" err="1" smtClean="0">
                <a:latin typeface="Times New Roman" pitchFamily="18" charset="0"/>
              </a:rPr>
              <a:t>ApJ</a:t>
            </a:r>
            <a:r>
              <a:rPr lang="en-US" sz="2000" dirty="0" smtClean="0">
                <a:latin typeface="Times New Roman" pitchFamily="18" charset="0"/>
              </a:rPr>
              <a:t>, 795,72)</a:t>
            </a:r>
            <a:endParaRPr lang="en-US" sz="20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Linares, EWASS-Tenerife, 2015-06-26</a:t>
            </a:r>
            <a:endParaRPr lang="en-US"/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9F025-5A7F-4C60-8BB5-03053F6EF34F}" type="slidenum">
              <a:rPr lang="en-US"/>
              <a:pPr/>
              <a:t>9</a:t>
            </a:fld>
            <a:endParaRPr lang="en-US"/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0"/>
            <a:ext cx="9144000" cy="762000"/>
          </a:xfrm>
          <a:noFill/>
          <a:ln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800" dirty="0" smtClean="0">
                <a:effectLst/>
              </a:rPr>
              <a:t>Radial velocities must be measured with care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01000" cy="685800"/>
          </a:xfrm>
          <a:noFill/>
          <a:ln/>
        </p:spPr>
        <p:txBody>
          <a:bodyPr/>
          <a:lstStyle/>
          <a:p>
            <a:r>
              <a:rPr lang="en-US" dirty="0" smtClean="0"/>
              <a:t>Pulsar state: neutron star mass</a:t>
            </a:r>
            <a:endParaRPr lang="en-US" dirty="0"/>
          </a:p>
        </p:txBody>
      </p:sp>
      <p:sp>
        <p:nvSpPr>
          <p:cNvPr id="374789" name="Text Box 5"/>
          <p:cNvSpPr txBox="1">
            <a:spLocks noChangeArrowheads="1"/>
          </p:cNvSpPr>
          <p:nvPr/>
        </p:nvSpPr>
        <p:spPr bwMode="auto">
          <a:xfrm>
            <a:off x="1143000" y="609600"/>
            <a:ext cx="7086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/>
              <a:t>Mass measurements in the pulsar state: IRRADIATION</a:t>
            </a:r>
            <a:endParaRPr lang="en-US" i="1" dirty="0"/>
          </a:p>
        </p:txBody>
      </p:sp>
      <p:pic>
        <p:nvPicPr>
          <p:cNvPr id="2051" name="Picture 3" descr="C:\Users\Manu\Dropbox\Docs\Fisica\Astro\talks\EWASS-Jun2015-Redbacks\radve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997602"/>
            <a:ext cx="7315200" cy="5100092"/>
          </a:xfrm>
          <a:prstGeom prst="rect">
            <a:avLst/>
          </a:prstGeom>
          <a:noFill/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 rot="16200000">
            <a:off x="-1038255" y="2924145"/>
            <a:ext cx="3352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Times New Roman" pitchFamily="18" charset="0"/>
              </a:rPr>
              <a:t>Linares et al. (in prep.)</a:t>
            </a:r>
            <a:endParaRPr lang="en-US" sz="2000" dirty="0">
              <a:latin typeface="Times New Roman" pitchFamily="18" charset="0"/>
            </a:endParaRPr>
          </a:p>
        </p:txBody>
      </p:sp>
      <p:pic>
        <p:nvPicPr>
          <p:cNvPr id="2050" name="Picture 2" descr="C:\Users\Manu\Dropbox\Docs\Fisica\Astro\talks\EWASS-Jun2015-Redbacks\do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4648200"/>
            <a:ext cx="1143000" cy="1440146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3886200" y="18288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DK = 32 km/s; e.g.:</a:t>
            </a:r>
          </a:p>
          <a:p>
            <a:r>
              <a:rPr lang="en-US" b="1" dirty="0" err="1" smtClean="0"/>
              <a:t>Mns</a:t>
            </a:r>
            <a:r>
              <a:rPr lang="en-US" b="1" dirty="0" smtClean="0"/>
              <a:t> = 1.5 </a:t>
            </a:r>
            <a:r>
              <a:rPr lang="en-US" b="1" dirty="0" smtClean="0">
                <a:sym typeface="Wingdings" pitchFamily="2" charset="2"/>
              </a:rPr>
              <a:t> 2 </a:t>
            </a:r>
            <a:r>
              <a:rPr lang="en-US" b="1" dirty="0" err="1" smtClean="0">
                <a:sym typeface="Wingdings" pitchFamily="2" charset="2"/>
              </a:rPr>
              <a:t>Msun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rbit">
  <a:themeElements>
    <a:clrScheme name="Orbit 11">
      <a:dk1>
        <a:srgbClr val="000000"/>
      </a:dk1>
      <a:lt1>
        <a:srgbClr val="AAAAC6"/>
      </a:lt1>
      <a:dk2>
        <a:srgbClr val="FF3300"/>
      </a:dk2>
      <a:lt2>
        <a:srgbClr val="FFFFFF"/>
      </a:lt2>
      <a:accent1>
        <a:srgbClr val="66667E"/>
      </a:accent1>
      <a:accent2>
        <a:srgbClr val="629157"/>
      </a:accent2>
      <a:accent3>
        <a:srgbClr val="D2D2DF"/>
      </a:accent3>
      <a:accent4>
        <a:srgbClr val="000000"/>
      </a:accent4>
      <a:accent5>
        <a:srgbClr val="B8B8C0"/>
      </a:accent5>
      <a:accent6>
        <a:srgbClr val="58834E"/>
      </a:accent6>
      <a:hlink>
        <a:srgbClr val="6600CC"/>
      </a:hlink>
      <a:folHlink>
        <a:srgbClr val="3399FF"/>
      </a:folHlink>
    </a:clrScheme>
    <a:fontScheme name="Orbi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FFFFFF"/>
        </a:dk1>
        <a:lt1>
          <a:srgbClr val="FFFFFF"/>
        </a:lt1>
        <a:dk2>
          <a:srgbClr val="AAAAC6"/>
        </a:dk2>
        <a:lt2>
          <a:srgbClr val="FFCC00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1">
        <a:dk1>
          <a:srgbClr val="000000"/>
        </a:dk1>
        <a:lt1>
          <a:srgbClr val="AAAAC6"/>
        </a:lt1>
        <a:dk2>
          <a:srgbClr val="FF3300"/>
        </a:dk2>
        <a:lt2>
          <a:srgbClr val="FFFFFF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000000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10217</TotalTime>
  <Words>738</Words>
  <Application>Microsoft Office PowerPoint</Application>
  <PresentationFormat>Presentación en pantalla (4:3)</PresentationFormat>
  <Paragraphs>129</Paragraphs>
  <Slides>12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Orbit</vt:lpstr>
      <vt:lpstr>Neutron star metamorphosis  X-ray states of “redback” millisecond pulsars</vt:lpstr>
      <vt:lpstr>Diapositiva 2</vt:lpstr>
      <vt:lpstr>X-ray states of redbacks</vt:lpstr>
      <vt:lpstr>Diapositiva 4</vt:lpstr>
      <vt:lpstr>Disk state: mode switching (M28-I)</vt:lpstr>
      <vt:lpstr>Disk state: mode switching (ALL)</vt:lpstr>
      <vt:lpstr>M28-I: Updates 2015</vt:lpstr>
      <vt:lpstr>Pulsar state: who’s next?</vt:lpstr>
      <vt:lpstr>Pulsar state: neutron star mass</vt:lpstr>
      <vt:lpstr>The Future is Bright</vt:lpstr>
      <vt:lpstr>Summary &amp; Conclusions</vt:lpstr>
      <vt:lpstr>Summary &amp; Conclusions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mlinares</dc:creator>
  <cp:lastModifiedBy>Manu Linares</cp:lastModifiedBy>
  <cp:revision>414</cp:revision>
  <dcterms:created xsi:type="dcterms:W3CDTF">2013-05-12T14:57:46Z</dcterms:created>
  <dcterms:modified xsi:type="dcterms:W3CDTF">2015-08-02T10:38:45Z</dcterms:modified>
</cp:coreProperties>
</file>