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5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48" r:id="rId1"/>
  </p:sldMasterIdLst>
  <p:notesMasterIdLst>
    <p:notesMasterId r:id="rId18"/>
  </p:notesMasterIdLst>
  <p:sldIdLst>
    <p:sldId id="256" r:id="rId2"/>
    <p:sldId id="339" r:id="rId3"/>
    <p:sldId id="313" r:id="rId4"/>
    <p:sldId id="343" r:id="rId5"/>
    <p:sldId id="342" r:id="rId6"/>
    <p:sldId id="344" r:id="rId7"/>
    <p:sldId id="310" r:id="rId8"/>
    <p:sldId id="314" r:id="rId9"/>
    <p:sldId id="315" r:id="rId10"/>
    <p:sldId id="336" r:id="rId11"/>
    <p:sldId id="311" r:id="rId12"/>
    <p:sldId id="334" r:id="rId13"/>
    <p:sldId id="312" r:id="rId14"/>
    <p:sldId id="346" r:id="rId15"/>
    <p:sldId id="345" r:id="rId16"/>
    <p:sldId id="328" r:id="rId17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5" d="100"/>
          <a:sy n="95" d="100"/>
        </p:scale>
        <p:origin x="-14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1" Type="http://schemas.openxmlformats.org/officeDocument/2006/relationships/image" Target="../media/image7.wmf"/><Relationship Id="rId2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Relationship Id="rId2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5B00E-2497-CC4A-BD3D-4CC8E0B023DD}" type="datetimeFigureOut">
              <a:rPr lang="it-IT" smtClean="0"/>
              <a:pPr/>
              <a:t>26/06/15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A78EA-6C49-744D-986A-D59A16566E06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706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F2F9B7-EEA8-264F-8346-726CE8A5D463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it-IT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19163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9163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2EFCB6A-FE8E-604A-ABD4-3D945C671E29}" type="slidenum">
              <a:rPr lang="en-US" sz="1200">
                <a:solidFill>
                  <a:srgbClr val="FFFF66"/>
                </a:solidFill>
              </a:rPr>
              <a:pPr/>
              <a:t>14</a:t>
            </a:fld>
            <a:endParaRPr lang="en-US" sz="1200">
              <a:solidFill>
                <a:srgbClr val="FFFF66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A78EA-6C49-744D-986A-D59A16566E06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DC5BFE-3DBC-4F0F-B5F4-3C2ACE2E56F0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F2F9B7-EEA8-264F-8346-726CE8A5D463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E396EC-43FE-9A48-A4B2-BC45AE8863B8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F54A36-BEB0-FB45-B459-8972FE2DB02E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74009A-1DCE-984E-AE45-472B1521E5CF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it-IT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19163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9163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2EFCB6A-FE8E-604A-ABD4-3D945C671E29}" type="slidenum">
              <a:rPr lang="en-US" sz="1200">
                <a:solidFill>
                  <a:srgbClr val="FFFF66"/>
                </a:solidFill>
              </a:rPr>
              <a:pPr/>
              <a:t>10</a:t>
            </a:fld>
            <a:endParaRPr lang="en-US" sz="1200">
              <a:solidFill>
                <a:srgbClr val="FFFF66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0F8BCB-4E36-3C47-B43F-FBDDD5E2AC57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it-IT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19163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9163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373899B-70D6-9D44-943C-934B82B26DC9}" type="slidenum">
              <a:rPr lang="en-US" sz="1200">
                <a:solidFill>
                  <a:srgbClr val="FFFF66"/>
                </a:solidFill>
              </a:rPr>
              <a:pPr/>
              <a:t>12</a:t>
            </a:fld>
            <a:endParaRPr lang="en-US" sz="1200">
              <a:solidFill>
                <a:srgbClr val="FFFF66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725E93-B241-F343-AE6A-E8876FD19839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22" name="Sottotito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077C-0A9C-D141-8637-2508C80FEBD2}" type="datetimeFigureOut">
              <a:rPr lang="it-IT" smtClean="0"/>
              <a:pPr/>
              <a:t>26/06/15</a:t>
            </a:fld>
            <a:endParaRPr lang="it-IT"/>
          </a:p>
        </p:txBody>
      </p:sp>
      <p:sp>
        <p:nvSpPr>
          <p:cNvPr id="20" name="Segnaposto piè di pagin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‹n.›</a:t>
            </a:fld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077C-0A9C-D141-8637-2508C80FEBD2}" type="datetimeFigureOut">
              <a:rPr lang="it-IT" smtClean="0"/>
              <a:pPr/>
              <a:t>26/06/15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BCBE-79C0-AE4F-A628-E69F3D6FA91D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077C-0A9C-D141-8637-2508C80FEBD2}" type="datetimeFigureOut">
              <a:rPr lang="it-IT" smtClean="0"/>
              <a:pPr/>
              <a:t>26/06/15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BCBE-79C0-AE4F-A628-E69F3D6FA91D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077C-0A9C-D141-8637-2508C80FEBD2}" type="datetimeFigureOut">
              <a:rPr lang="it-IT" smtClean="0"/>
              <a:pPr/>
              <a:t>26/06/15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BCBE-79C0-AE4F-A628-E69F3D6FA91D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2828B-7CC3-45C2-A6E2-84E4D1484058}" type="datetime1">
              <a:rPr lang="it-IT" smtClean="0"/>
              <a:pPr/>
              <a:t>26/06/15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‹n.›</a:t>
            </a:fld>
            <a:endParaRPr kumimoji="0" lang="en-US"/>
          </a:p>
        </p:txBody>
      </p:sp>
      <p:sp>
        <p:nvSpPr>
          <p:cNvPr id="10" name="Rettango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077C-0A9C-D141-8637-2508C80FEBD2}" type="datetimeFigureOut">
              <a:rPr lang="it-IT" smtClean="0"/>
              <a:pPr/>
              <a:t>26/06/15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BCBE-79C0-AE4F-A628-E69F3D6FA91D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</a:lstStyle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gli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gli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077C-0A9C-D141-8637-2508C80FEBD2}" type="datetimeFigureOut">
              <a:rPr lang="it-IT" smtClean="0"/>
              <a:pPr/>
              <a:t>26/06/15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BCBE-79C0-AE4F-A628-E69F3D6FA91D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077C-0A9C-D141-8637-2508C80FEBD2}" type="datetimeFigureOut">
              <a:rPr lang="it-IT" smtClean="0"/>
              <a:pPr/>
              <a:t>26/06/15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BCBE-79C0-AE4F-A628-E69F3D6FA91D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077C-0A9C-D141-8637-2508C80FEBD2}" type="datetimeFigureOut">
              <a:rPr lang="it-IT" smtClean="0"/>
              <a:pPr/>
              <a:t>26/06/15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BCBE-79C0-AE4F-A628-E69F3D6FA91D}" type="slidenum">
              <a:rPr lang="it-IT" smtClean="0"/>
              <a:pPr/>
              <a:t>‹n.›</a:t>
            </a:fld>
            <a:endParaRPr lang="it-IT"/>
          </a:p>
        </p:txBody>
      </p:sp>
      <p:sp>
        <p:nvSpPr>
          <p:cNvPr id="6" name="Rettango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077C-0A9C-D141-8637-2508C80FEBD2}" type="datetimeFigureOut">
              <a:rPr lang="it-IT" smtClean="0"/>
              <a:pPr/>
              <a:t>26/06/15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BCBE-79C0-AE4F-A628-E69F3D6FA91D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077C-0A9C-D141-8637-2508C80FEBD2}" type="datetimeFigureOut">
              <a:rPr lang="it-IT" smtClean="0"/>
              <a:pPr/>
              <a:t>26/06/15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BCBE-79C0-AE4F-A628-E69F3D6FA91D}" type="slidenum">
              <a:rPr lang="it-IT" smtClean="0"/>
              <a:pPr/>
              <a:t>‹n.›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</a:lstStyle>
          <a:p>
            <a:pPr marL="0" algn="l" eaLnBrk="1" latinLnBrk="0" hangingPunct="1"/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9" name="Processo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cesso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Anello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gli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fld id="{520F077C-0A9C-D141-8637-2508C80FEBD2}" type="datetimeFigureOut">
              <a:rPr lang="it-IT" smtClean="0"/>
              <a:pPr/>
              <a:t>26/06/15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fld id="{A314BCBE-79C0-AE4F-A628-E69F3D6FA91D}" type="slidenum">
              <a:rPr lang="it-IT" smtClean="0"/>
              <a:pPr/>
              <a:t>‹n.›</a:t>
            </a:fld>
            <a:endParaRPr lang="it-IT"/>
          </a:p>
        </p:txBody>
      </p:sp>
      <p:sp>
        <p:nvSpPr>
          <p:cNvPr id="15" name="Rettango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16.emf"/><Relationship Id="rId6" Type="http://schemas.openxmlformats.org/officeDocument/2006/relationships/oleObject" Target="../embeddings/oleObject8.bin"/><Relationship Id="rId7" Type="http://schemas.openxmlformats.org/officeDocument/2006/relationships/image" Target="../media/image1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7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8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9.emf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7.wmf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oleObject" Target="../embeddings/oleObject6.bin"/><Relationship Id="rId9" Type="http://schemas.openxmlformats.org/officeDocument/2006/relationships/image" Target="../media/image1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09071" y="3074752"/>
            <a:ext cx="8134929" cy="1042732"/>
          </a:xfrm>
        </p:spPr>
        <p:txBody>
          <a:bodyPr>
            <a:noAutofit/>
          </a:bodyPr>
          <a:lstStyle/>
          <a:p>
            <a:pPr algn="ctr"/>
            <a:r>
              <a:rPr lang="it-IT" sz="3200" dirty="0" err="1" smtClean="0">
                <a:solidFill>
                  <a:schemeClr val="tx1"/>
                </a:solidFill>
                <a:latin typeface="Times New Roman"/>
              </a:rPr>
              <a:t>Is</a:t>
            </a:r>
            <a:r>
              <a:rPr lang="it-IT" sz="3200" dirty="0" smtClean="0">
                <a:solidFill>
                  <a:schemeClr val="tx1"/>
                </a:solidFill>
                <a:latin typeface="Times New Roman"/>
              </a:rPr>
              <a:t> Radio−</a:t>
            </a:r>
            <a:r>
              <a:rPr lang="it-IT" sz="3200" dirty="0" err="1" smtClean="0">
                <a:solidFill>
                  <a:schemeClr val="tx1"/>
                </a:solidFill>
                <a:latin typeface="Times New Roman"/>
              </a:rPr>
              <a:t>Ejection</a:t>
            </a:r>
            <a:r>
              <a:rPr lang="it-IT" sz="3200" dirty="0" smtClean="0">
                <a:solidFill>
                  <a:schemeClr val="tx1"/>
                </a:solidFill>
                <a:latin typeface="Times New Roman"/>
              </a:rPr>
              <a:t> </a:t>
            </a:r>
            <a:r>
              <a:rPr lang="it-IT" sz="3200" dirty="0" err="1" smtClean="0">
                <a:solidFill>
                  <a:schemeClr val="tx1"/>
                </a:solidFill>
                <a:latin typeface="Times New Roman"/>
              </a:rPr>
              <a:t>ubiquitous</a:t>
            </a:r>
            <a:r>
              <a:rPr lang="it-IT" sz="3200" dirty="0" smtClean="0">
                <a:solidFill>
                  <a:schemeClr val="tx1"/>
                </a:solidFill>
                <a:latin typeface="Times New Roman"/>
              </a:rPr>
              <a:t> </a:t>
            </a:r>
            <a:r>
              <a:rPr lang="it-IT" sz="3200" dirty="0" err="1" smtClean="0">
                <a:solidFill>
                  <a:schemeClr val="tx1"/>
                </a:solidFill>
                <a:latin typeface="Times New Roman"/>
              </a:rPr>
              <a:t>among</a:t>
            </a:r>
            <a:r>
              <a:rPr lang="it-IT" sz="3200" dirty="0" smtClean="0">
                <a:solidFill>
                  <a:schemeClr val="tx1"/>
                </a:solidFill>
                <a:latin typeface="Times New Roman"/>
              </a:rPr>
              <a:t> </a:t>
            </a:r>
            <a:br>
              <a:rPr lang="it-IT" sz="3200" dirty="0" smtClean="0">
                <a:solidFill>
                  <a:schemeClr val="tx1"/>
                </a:solidFill>
                <a:latin typeface="Times New Roman"/>
              </a:rPr>
            </a:br>
            <a:r>
              <a:rPr lang="it-IT" sz="3200" dirty="0" err="1" smtClean="0">
                <a:solidFill>
                  <a:schemeClr val="tx1"/>
                </a:solidFill>
                <a:latin typeface="Times New Roman"/>
              </a:rPr>
              <a:t>Accreting</a:t>
            </a:r>
            <a:r>
              <a:rPr lang="it-IT" sz="3200" dirty="0" smtClean="0">
                <a:solidFill>
                  <a:schemeClr val="tx1"/>
                </a:solidFill>
                <a:latin typeface="Times New Roman"/>
              </a:rPr>
              <a:t> </a:t>
            </a:r>
            <a:r>
              <a:rPr lang="it-IT" sz="3200" dirty="0" err="1">
                <a:solidFill>
                  <a:schemeClr val="tx1"/>
                </a:solidFill>
                <a:latin typeface="Times New Roman"/>
              </a:rPr>
              <a:t>M</a:t>
            </a:r>
            <a:r>
              <a:rPr lang="it-IT" sz="3200" dirty="0" err="1" smtClean="0">
                <a:solidFill>
                  <a:schemeClr val="tx1"/>
                </a:solidFill>
                <a:latin typeface="Times New Roman"/>
              </a:rPr>
              <a:t>illisecond</a:t>
            </a:r>
            <a:r>
              <a:rPr lang="it-IT" sz="3200" dirty="0" smtClean="0">
                <a:solidFill>
                  <a:schemeClr val="tx1"/>
                </a:solidFill>
                <a:latin typeface="Times New Roman"/>
              </a:rPr>
              <a:t> Pulsar?</a:t>
            </a:r>
            <a:endParaRPr lang="it-IT" sz="3200" dirty="0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09071" y="4251192"/>
            <a:ext cx="8134929" cy="1537360"/>
          </a:xfrm>
        </p:spPr>
        <p:txBody>
          <a:bodyPr>
            <a:normAutofit/>
          </a:bodyPr>
          <a:lstStyle/>
          <a:p>
            <a:pPr algn="ctr"/>
            <a:r>
              <a:rPr lang="it-IT" dirty="0" smtClean="0">
                <a:solidFill>
                  <a:schemeClr val="tx1"/>
                </a:solidFill>
                <a:latin typeface="Times New Roman"/>
              </a:rPr>
              <a:t>Luciano Burderi, </a:t>
            </a:r>
            <a:r>
              <a:rPr lang="it-IT" dirty="0" err="1" smtClean="0">
                <a:solidFill>
                  <a:schemeClr val="tx1"/>
                </a:solidFill>
                <a:latin typeface="Times New Roman"/>
              </a:rPr>
              <a:t>University</a:t>
            </a:r>
            <a:r>
              <a:rPr lang="it-IT" dirty="0" smtClean="0">
                <a:solidFill>
                  <a:schemeClr val="tx1"/>
                </a:solidFill>
                <a:latin typeface="Times New Roman"/>
              </a:rPr>
              <a:t> of Cagliari</a:t>
            </a:r>
          </a:p>
          <a:p>
            <a:r>
              <a:rPr lang="it-IT" sz="1600" dirty="0" err="1" smtClean="0">
                <a:solidFill>
                  <a:schemeClr val="tx1"/>
                </a:solidFill>
                <a:latin typeface="Times New Roman"/>
              </a:rPr>
              <a:t>Collaborators</a:t>
            </a:r>
            <a:r>
              <a:rPr lang="it-IT" sz="1600" dirty="0" smtClean="0">
                <a:solidFill>
                  <a:schemeClr val="tx1"/>
                </a:solidFill>
                <a:latin typeface="Times New Roman"/>
              </a:rPr>
              <a:t>: </a:t>
            </a:r>
          </a:p>
          <a:p>
            <a:r>
              <a:rPr lang="it-IT" sz="1600" dirty="0" smtClean="0">
                <a:solidFill>
                  <a:schemeClr val="tx1"/>
                </a:solidFill>
                <a:latin typeface="Times New Roman"/>
              </a:rPr>
              <a:t>Tiziana di Salvo, Rosario </a:t>
            </a:r>
            <a:r>
              <a:rPr lang="it-IT" sz="1600" dirty="0" err="1" smtClean="0">
                <a:solidFill>
                  <a:schemeClr val="tx1"/>
                </a:solidFill>
                <a:latin typeface="Times New Roman"/>
              </a:rPr>
              <a:t>Iaria</a:t>
            </a:r>
            <a:r>
              <a:rPr lang="it-IT" sz="1600" dirty="0" smtClean="0">
                <a:solidFill>
                  <a:schemeClr val="tx1"/>
                </a:solidFill>
                <a:latin typeface="Times New Roman"/>
              </a:rPr>
              <a:t>, </a:t>
            </a:r>
            <a:r>
              <a:rPr lang="it-IT" sz="1600" dirty="0" err="1" smtClean="0">
                <a:solidFill>
                  <a:schemeClr val="tx1"/>
                </a:solidFill>
                <a:latin typeface="Times New Roman"/>
              </a:rPr>
              <a:t>University</a:t>
            </a:r>
            <a:r>
              <a:rPr lang="it-IT" sz="1600" dirty="0" smtClean="0">
                <a:solidFill>
                  <a:schemeClr val="tx1"/>
                </a:solidFill>
                <a:latin typeface="Times New Roman"/>
              </a:rPr>
              <a:t> of Palermo</a:t>
            </a:r>
          </a:p>
          <a:p>
            <a:r>
              <a:rPr lang="it-IT" sz="1600" dirty="0">
                <a:solidFill>
                  <a:schemeClr val="tx1"/>
                </a:solidFill>
                <a:latin typeface="Times New Roman"/>
              </a:rPr>
              <a:t>Fabio Pintore</a:t>
            </a:r>
            <a:r>
              <a:rPr lang="it-IT" sz="1600" dirty="0" smtClean="0">
                <a:solidFill>
                  <a:schemeClr val="tx1"/>
                </a:solidFill>
                <a:latin typeface="Times New Roman"/>
              </a:rPr>
              <a:t>, Alessandro </a:t>
            </a:r>
            <a:r>
              <a:rPr lang="it-IT" sz="1600" dirty="0" err="1" smtClean="0">
                <a:solidFill>
                  <a:schemeClr val="tx1"/>
                </a:solidFill>
                <a:latin typeface="Times New Roman"/>
              </a:rPr>
              <a:t>Riggio</a:t>
            </a:r>
            <a:r>
              <a:rPr lang="it-IT" sz="1600" dirty="0" smtClean="0">
                <a:solidFill>
                  <a:schemeClr val="tx1"/>
                </a:solidFill>
                <a:latin typeface="Times New Roman"/>
              </a:rPr>
              <a:t>, Andrea Sanna, </a:t>
            </a:r>
            <a:r>
              <a:rPr lang="it-IT" sz="1600" dirty="0" err="1" smtClean="0">
                <a:solidFill>
                  <a:schemeClr val="tx1"/>
                </a:solidFill>
                <a:latin typeface="Times New Roman"/>
              </a:rPr>
              <a:t>University</a:t>
            </a:r>
            <a:r>
              <a:rPr lang="it-IT" sz="1600" dirty="0" smtClean="0">
                <a:solidFill>
                  <a:schemeClr val="tx1"/>
                </a:solidFill>
                <a:latin typeface="Times New Roman"/>
              </a:rPr>
              <a:t> of Cagliari </a:t>
            </a:r>
          </a:p>
        </p:txBody>
      </p:sp>
      <p:pic>
        <p:nvPicPr>
          <p:cNvPr id="5" name="Picture 6" descr="96344main_MillSecSTILL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9071" y="311"/>
            <a:ext cx="4081633" cy="306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binary_medi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7337" y="312"/>
            <a:ext cx="4066663" cy="306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0700" y="5753100"/>
            <a:ext cx="6083300" cy="1104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824" y="2886868"/>
            <a:ext cx="3911600" cy="3771900"/>
          </a:xfrm>
          <a:prstGeom prst="rect">
            <a:avLst/>
          </a:prstGeom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827088"/>
            <a:ext cx="8181975" cy="1655762"/>
          </a:xfrm>
        </p:spPr>
        <p:txBody>
          <a:bodyPr>
            <a:normAutofit fontScale="90000"/>
          </a:bodyPr>
          <a:lstStyle/>
          <a:p>
            <a:r>
              <a:rPr lang="it-IT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Hartman</a:t>
            </a:r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 et al. (2008) </a:t>
            </a:r>
            <a:r>
              <a:rPr lang="it-IT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and Patruno et al. (2011) </a:t>
            </a:r>
            <a:r>
              <a:rPr lang="it-IT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proposed</a:t>
            </a:r>
            <a:r>
              <a:rPr lang="it-IT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that</a:t>
            </a:r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magnetic</a:t>
            </a:r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activity</a:t>
            </a:r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 in the </a:t>
            </a:r>
            <a:r>
              <a:rPr lang="it-IT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companion</a:t>
            </a:r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is</a:t>
            </a:r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responsible</a:t>
            </a:r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 for the </a:t>
            </a:r>
            <a:r>
              <a:rPr lang="it-IT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orbital</a:t>
            </a:r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variability</a:t>
            </a:r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 of SAXJ1808 </a:t>
            </a:r>
            <a:r>
              <a:rPr lang="it-IT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– </a:t>
            </a:r>
            <a:r>
              <a:rPr lang="it-IT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as</a:t>
            </a:r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discussed</a:t>
            </a:r>
            <a:r>
              <a:rPr lang="it-IT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by </a:t>
            </a:r>
            <a:r>
              <a:rPr lang="it-IT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Applegate</a:t>
            </a:r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 &amp; </a:t>
            </a:r>
            <a:r>
              <a:rPr lang="it-IT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Shaham</a:t>
            </a:r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 (1994) and </a:t>
            </a:r>
            <a:r>
              <a:rPr lang="it-IT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Arzoumanian</a:t>
            </a:r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 et al. (1994) to </a:t>
            </a:r>
            <a:r>
              <a:rPr lang="it-IT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explain</a:t>
            </a:r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 the </a:t>
            </a:r>
            <a:r>
              <a:rPr lang="it-IT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orbital</a:t>
            </a:r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varability</a:t>
            </a:r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observed</a:t>
            </a:r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 in PSR B1957+20 </a:t>
            </a:r>
            <a:r>
              <a:rPr lang="it-IT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– and </a:t>
            </a:r>
            <a:r>
              <a:rPr lang="it-IT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predicted</a:t>
            </a:r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that</a:t>
            </a:r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  quasi-</a:t>
            </a:r>
            <a:r>
              <a:rPr lang="it-IT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cyclic</a:t>
            </a:r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variability</a:t>
            </a:r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 of P</a:t>
            </a:r>
            <a:r>
              <a:rPr lang="it-IT" sz="2000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ORB</a:t>
            </a:r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would</a:t>
            </a:r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reveal</a:t>
            </a:r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itself</a:t>
            </a:r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 over the </a:t>
            </a:r>
            <a:r>
              <a:rPr lang="it-IT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next</a:t>
            </a:r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few</a:t>
            </a:r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years</a:t>
            </a:r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, </a:t>
            </a:r>
            <a:r>
              <a:rPr lang="it-IT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but</a:t>
            </a:r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… </a:t>
            </a:r>
            <a:endParaRPr lang="it-IT" sz="2000" b="1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4579" name="Immagine 5" descr="om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2586038"/>
            <a:ext cx="4275137" cy="427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008063" y="5734050"/>
            <a:ext cx="2620962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8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Arzoumanian et al. (1994)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852488" y="3232150"/>
            <a:ext cx="1282700" cy="9223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it-IT" sz="18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∆ t ≈ 3.8 s</a:t>
            </a:r>
          </a:p>
          <a:p>
            <a:pPr algn="l" eaLnBrk="1" hangingPunct="1"/>
            <a:r>
              <a:rPr lang="it-IT" sz="18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Sinusoid</a:t>
            </a:r>
          </a:p>
          <a:p>
            <a:pPr algn="l" eaLnBrk="1" hangingPunct="1"/>
            <a:r>
              <a:rPr lang="it-IT" sz="18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P</a:t>
            </a:r>
            <a:r>
              <a:rPr lang="it-IT" sz="1800" baseline="-250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MOD</a:t>
            </a:r>
            <a:r>
              <a:rPr lang="it-IT" sz="18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≈ 6 yr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5199063" y="3209925"/>
            <a:ext cx="1557337" cy="1477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it-IT" sz="18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∆ t ≈ 7</a:t>
            </a:r>
            <a:r>
              <a:rPr lang="it-IT" sz="18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0 </a:t>
            </a:r>
            <a:r>
              <a:rPr lang="it-IT" sz="18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s</a:t>
            </a:r>
            <a:endParaRPr lang="it-IT" sz="1800" dirty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  <a:p>
            <a:pPr algn="l" eaLnBrk="1" hangingPunct="1"/>
            <a:r>
              <a:rPr lang="it-IT" sz="18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Parabola </a:t>
            </a:r>
          </a:p>
          <a:p>
            <a:pPr algn="l" eaLnBrk="1" hangingPunct="1"/>
            <a:r>
              <a:rPr lang="it-IT" sz="18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T</a:t>
            </a:r>
            <a:r>
              <a:rPr lang="it-IT" sz="1800" baseline="-250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</a:t>
            </a:r>
            <a:r>
              <a:rPr lang="it-IT" sz="18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≈ </a:t>
            </a:r>
            <a:r>
              <a:rPr lang="it-IT" sz="18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17 </a:t>
            </a:r>
            <a:r>
              <a:rPr lang="it-IT" sz="18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yr</a:t>
            </a:r>
            <a:endParaRPr lang="it-IT" sz="1800" dirty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  <a:p>
            <a:pPr algn="l" eaLnBrk="1" hangingPunct="1"/>
            <a:r>
              <a:rPr lang="it-IT" sz="18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P</a:t>
            </a:r>
            <a:r>
              <a:rPr lang="it-IT" sz="1800" baseline="-25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MOD</a:t>
            </a:r>
            <a:r>
              <a:rPr lang="it-IT" sz="18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≥ 68 </a:t>
            </a:r>
            <a:r>
              <a:rPr lang="it-IT" sz="18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yr</a:t>
            </a:r>
            <a:r>
              <a:rPr lang="it-IT" sz="18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?</a:t>
            </a:r>
          </a:p>
          <a:p>
            <a:pPr algn="l" eaLnBrk="1" hangingPunct="1"/>
            <a:endParaRPr lang="it-IT" sz="1800" dirty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192213" y="115888"/>
            <a:ext cx="7816850" cy="596900"/>
          </a:xfrm>
          <a:prstGeom prst="rect">
            <a:avLst/>
          </a:prstGeom>
        </p:spPr>
        <p:txBody>
          <a:bodyPr anchor="ctr">
            <a:norm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26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Explaining</a:t>
            </a:r>
            <a:r>
              <a:rPr lang="it-IT" sz="26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the large </a:t>
            </a:r>
            <a:r>
              <a:rPr lang="it-IT" sz="26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observed</a:t>
            </a:r>
            <a:r>
              <a:rPr lang="it-IT" sz="26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</a:t>
            </a:r>
            <a:r>
              <a:rPr lang="it-IT" sz="26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dP</a:t>
            </a:r>
            <a:r>
              <a:rPr lang="it-IT" sz="2600" baseline="-250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ORB</a:t>
            </a:r>
            <a:r>
              <a:rPr lang="it-IT" sz="26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/</a:t>
            </a:r>
            <a:r>
              <a:rPr lang="it-IT" sz="26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dt</a:t>
            </a:r>
            <a:endParaRPr lang="it-IT" sz="2400" dirty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71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35063" y="1314623"/>
            <a:ext cx="7485062" cy="1231900"/>
          </a:xfrm>
        </p:spPr>
        <p:txBody>
          <a:bodyPr/>
          <a:lstStyle/>
          <a:p>
            <a:pPr algn="just" eaLnBrk="1" hangingPunct="1">
              <a:defRPr/>
            </a:pPr>
            <a:r>
              <a:rPr lang="it-IT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In the model  of </a:t>
            </a:r>
            <a:r>
              <a:rPr lang="it-IT" sz="2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Applegate</a:t>
            </a:r>
            <a:r>
              <a:rPr lang="it-IT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&amp; </a:t>
            </a:r>
            <a:r>
              <a:rPr lang="it-IT" sz="2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Shaham</a:t>
            </a:r>
            <a:r>
              <a:rPr lang="it-IT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(1994) </a:t>
            </a:r>
            <a:r>
              <a:rPr lang="it-IT" sz="2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variations</a:t>
            </a:r>
            <a:r>
              <a:rPr lang="it-IT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of the quadrupole moment, ∆ </a:t>
            </a:r>
            <a:r>
              <a:rPr lang="it-IT" sz="2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Q</a:t>
            </a:r>
            <a:r>
              <a:rPr lang="it-IT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, of the </a:t>
            </a:r>
            <a:r>
              <a:rPr lang="it-IT" sz="2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secondary</a:t>
            </a:r>
            <a:r>
              <a:rPr lang="it-IT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it-IT" sz="2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istantaneously</a:t>
            </a:r>
            <a:r>
              <a:rPr lang="it-IT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it-IT" sz="2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reflect</a:t>
            </a:r>
            <a:r>
              <a:rPr lang="it-IT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(</a:t>
            </a:r>
            <a:r>
              <a:rPr lang="it-IT" sz="2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through</a:t>
            </a:r>
            <a:r>
              <a:rPr lang="it-IT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the </a:t>
            </a:r>
            <a:r>
              <a:rPr lang="it-IT" sz="2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action</a:t>
            </a:r>
            <a:r>
              <a:rPr lang="it-IT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of </a:t>
            </a:r>
            <a:r>
              <a:rPr lang="it-IT" sz="2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gravity</a:t>
            </a:r>
            <a:r>
              <a:rPr lang="it-IT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) in ∆ P</a:t>
            </a:r>
            <a:r>
              <a:rPr lang="it-IT" sz="2200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ORB</a:t>
            </a:r>
            <a:r>
              <a:rPr lang="it-IT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:</a:t>
            </a:r>
            <a:endParaRPr lang="it-IT" sz="2200" b="1" dirty="0" smtClean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909054" y="307474"/>
            <a:ext cx="8234946" cy="561473"/>
          </a:xfrm>
          <a:prstGeom prst="rect">
            <a:avLst/>
          </a:prstGeom>
        </p:spPr>
        <p:txBody>
          <a:bodyPr anchor="ctr">
            <a:prstTxWarp prst="textNoShape">
              <a:avLst/>
            </a:prstTxWarp>
            <a:normAutofit fontScale="92500"/>
          </a:bodyPr>
          <a:lstStyle/>
          <a:p>
            <a:pPr algn="ctr">
              <a:defRPr/>
            </a:pPr>
            <a:r>
              <a:rPr lang="it-IT" sz="26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T</a:t>
            </a:r>
            <a:r>
              <a:rPr lang="it-IT" sz="26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he </a:t>
            </a:r>
            <a:r>
              <a:rPr lang="it-IT" sz="26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Applegate</a:t>
            </a:r>
            <a:r>
              <a:rPr lang="it-IT" sz="26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&amp; </a:t>
            </a:r>
            <a:r>
              <a:rPr lang="it-IT" sz="26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Shaham</a:t>
            </a:r>
            <a:r>
              <a:rPr lang="it-IT" sz="26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model for </a:t>
            </a:r>
            <a:r>
              <a:rPr lang="it-IT" sz="26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periodic</a:t>
            </a:r>
            <a:r>
              <a:rPr lang="it-IT" sz="26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it-IT" sz="26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orbital</a:t>
            </a:r>
            <a:r>
              <a:rPr lang="it-IT" sz="26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it-IT" sz="26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modulations</a:t>
            </a:r>
            <a:endParaRPr lang="it-IT" sz="2400" dirty="0">
              <a:effectLst>
                <a:outerShdw blurRad="38100" dist="38100" dir="2700000" algn="tl">
                  <a:srgbClr val="DDDDDD"/>
                </a:outerShdw>
              </a:effectLst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3848504"/>
              </p:ext>
            </p:extLst>
          </p:nvPr>
        </p:nvGraphicFramePr>
        <p:xfrm>
          <a:off x="2616200" y="2678121"/>
          <a:ext cx="43053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9" name="Equation" r:id="rId4" imgW="2159000" imgH="177800" progId="Equation.3">
                  <p:embed/>
                </p:oleObj>
              </mc:Choice>
              <mc:Fallback>
                <p:oleObj name="Equation" r:id="rId4" imgW="21590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2678121"/>
                        <a:ext cx="43053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212850" y="3223301"/>
            <a:ext cx="7500938" cy="2217640"/>
          </a:xfrm>
          <a:prstGeom prst="rect">
            <a:avLst/>
          </a:prstGeom>
        </p:spPr>
        <p:txBody>
          <a:bodyPr anchor="ctr">
            <a:prstTxWarp prst="textNoShape">
              <a:avLst/>
            </a:prstTxWarp>
            <a:norm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it-IT" sz="2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∆</a:t>
            </a:r>
            <a:r>
              <a:rPr lang="it-IT" sz="22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Q</a:t>
            </a:r>
            <a:r>
              <a:rPr lang="it-IT" sz="2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it-IT" sz="22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varies</a:t>
            </a:r>
            <a:r>
              <a:rPr lang="it-IT" sz="22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it-IT" sz="22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because</a:t>
            </a:r>
            <a:r>
              <a:rPr lang="it-IT" sz="22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of AM transfer </a:t>
            </a:r>
            <a:r>
              <a:rPr lang="it-IT" sz="22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between</a:t>
            </a:r>
            <a:r>
              <a:rPr lang="it-IT" sz="22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(</a:t>
            </a:r>
            <a:r>
              <a:rPr lang="it-IT" sz="22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internal</a:t>
            </a:r>
            <a:r>
              <a:rPr lang="it-IT" sz="22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) </a:t>
            </a:r>
            <a:r>
              <a:rPr lang="it-IT" sz="22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shells</a:t>
            </a:r>
            <a:r>
              <a:rPr lang="it-IT" sz="22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of the </a:t>
            </a:r>
            <a:r>
              <a:rPr lang="it-IT" sz="22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secondary</a:t>
            </a:r>
            <a:r>
              <a:rPr lang="it-IT" sz="2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it-IT" sz="22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caused</a:t>
            </a:r>
            <a:r>
              <a:rPr lang="it-IT" sz="22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by the </a:t>
            </a:r>
            <a:r>
              <a:rPr lang="it-IT" sz="22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action</a:t>
            </a:r>
            <a:r>
              <a:rPr lang="it-IT" sz="22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of a strong (</a:t>
            </a:r>
            <a:r>
              <a:rPr lang="it-IT" sz="22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internal</a:t>
            </a:r>
            <a:r>
              <a:rPr lang="it-IT" sz="22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) </a:t>
            </a:r>
            <a:r>
              <a:rPr lang="it-IT" sz="22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magnetic</a:t>
            </a:r>
            <a:r>
              <a:rPr lang="it-IT" sz="22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it-IT" sz="22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field</a:t>
            </a:r>
            <a:r>
              <a:rPr lang="it-IT" sz="2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.</a:t>
            </a:r>
          </a:p>
          <a:p>
            <a:pPr algn="just">
              <a:lnSpc>
                <a:spcPct val="90000"/>
              </a:lnSpc>
              <a:defRPr/>
            </a:pPr>
            <a:r>
              <a:rPr lang="it-IT" sz="2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</a:p>
          <a:p>
            <a:pPr algn="just">
              <a:lnSpc>
                <a:spcPct val="90000"/>
              </a:lnSpc>
              <a:defRPr/>
            </a:pPr>
            <a:r>
              <a:rPr lang="it-IT" sz="22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This</a:t>
            </a:r>
            <a:r>
              <a:rPr lang="it-IT" sz="2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it-IT" sz="22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mechanism</a:t>
            </a:r>
            <a:r>
              <a:rPr lang="it-IT" sz="22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it-IT" sz="22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has</a:t>
            </a:r>
            <a:r>
              <a:rPr lang="it-IT" sz="22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a </a:t>
            </a:r>
            <a:r>
              <a:rPr lang="it-IT" sz="22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cost</a:t>
            </a:r>
            <a:r>
              <a:rPr lang="it-IT" sz="2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: the </a:t>
            </a:r>
            <a:r>
              <a:rPr lang="it-IT" sz="22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internal</a:t>
            </a:r>
            <a:r>
              <a:rPr lang="it-IT" sz="22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it-IT" sz="22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energy</a:t>
            </a:r>
            <a:r>
              <a:rPr lang="it-IT" sz="22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flow </a:t>
            </a:r>
            <a:r>
              <a:rPr lang="it-IT" sz="22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required</a:t>
            </a:r>
            <a:r>
              <a:rPr lang="it-IT" sz="22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to </a:t>
            </a:r>
            <a:r>
              <a:rPr lang="it-IT" sz="22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power</a:t>
            </a:r>
            <a:r>
              <a:rPr lang="it-IT" sz="22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the </a:t>
            </a:r>
            <a:r>
              <a:rPr lang="it-IT" sz="22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action</a:t>
            </a:r>
            <a:r>
              <a:rPr lang="it-IT" sz="22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of the </a:t>
            </a:r>
            <a:r>
              <a:rPr lang="it-IT" sz="22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magnetic</a:t>
            </a:r>
            <a:r>
              <a:rPr lang="it-IT" sz="22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it-IT" sz="22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field</a:t>
            </a:r>
            <a:r>
              <a:rPr lang="it-IT" sz="22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 </a:t>
            </a:r>
            <a:r>
              <a:rPr lang="it-IT" sz="22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is</a:t>
            </a:r>
            <a:r>
              <a:rPr lang="it-IT" sz="22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(</a:t>
            </a:r>
            <a:r>
              <a:rPr lang="it-IT" sz="22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assuming</a:t>
            </a:r>
            <a:r>
              <a:rPr lang="it-IT" sz="22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a Roche </a:t>
            </a:r>
            <a:r>
              <a:rPr lang="it-IT" sz="22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Lobe</a:t>
            </a:r>
            <a:r>
              <a:rPr lang="it-IT" sz="22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it-IT" sz="22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filling</a:t>
            </a:r>
            <a:r>
              <a:rPr lang="it-IT" sz="22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it-IT" sz="22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secondary</a:t>
            </a:r>
            <a:r>
              <a:rPr lang="it-IT" sz="22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) :</a:t>
            </a:r>
            <a:endParaRPr lang="it-IT" sz="2200" b="1" dirty="0">
              <a:effectLst>
                <a:outerShdw blurRad="38100" dist="38100" dir="2700000" algn="tl">
                  <a:srgbClr val="DDDDDD"/>
                </a:outerShdw>
              </a:effectLst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aphicFrame>
        <p:nvGraphicFramePr>
          <p:cNvPr id="337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9822629"/>
              </p:ext>
            </p:extLst>
          </p:nvPr>
        </p:nvGraphicFramePr>
        <p:xfrm>
          <a:off x="1447800" y="5640388"/>
          <a:ext cx="72009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0" name="Equation" r:id="rId6" imgW="3937000" imgH="304800" progId="Equation.3">
                  <p:embed/>
                </p:oleObj>
              </mc:Choice>
              <mc:Fallback>
                <p:oleObj name="Equation" r:id="rId6" imgW="39370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640388"/>
                        <a:ext cx="7200900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69701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041400" y="1132399"/>
            <a:ext cx="8102600" cy="5418137"/>
          </a:xfrm>
          <a:prstGeom prst="rect">
            <a:avLst/>
          </a:prstGeom>
        </p:spPr>
        <p:txBody>
          <a:bodyPr anchor="ctr">
            <a:norm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80000"/>
              </a:lnSpc>
            </a:pPr>
            <a:r>
              <a:rPr lang="it-IT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For PSR B1957+20 a </a:t>
            </a:r>
            <a:r>
              <a:rPr lang="it-IT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sinusoidal</a:t>
            </a:r>
            <a:r>
              <a:rPr lang="it-IT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</a:t>
            </a:r>
            <a:r>
              <a:rPr lang="it-IT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modulation</a:t>
            </a:r>
            <a:r>
              <a:rPr lang="it-IT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</a:t>
            </a:r>
            <a:r>
              <a:rPr lang="it-IT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is</a:t>
            </a:r>
            <a:r>
              <a:rPr lang="it-IT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</a:t>
            </a:r>
            <a:r>
              <a:rPr lang="it-IT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observed</a:t>
            </a:r>
            <a:r>
              <a:rPr lang="it-IT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with P</a:t>
            </a:r>
            <a:r>
              <a:rPr lang="it-IT" sz="2400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ORB</a:t>
            </a:r>
            <a:r>
              <a:rPr lang="it-IT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≈ 9.17 h, ∆</a:t>
            </a:r>
            <a:r>
              <a:rPr lang="it-IT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P</a:t>
            </a:r>
            <a:r>
              <a:rPr lang="it-IT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/</a:t>
            </a:r>
            <a:r>
              <a:rPr lang="it-IT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P</a:t>
            </a:r>
            <a:r>
              <a:rPr lang="it-IT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≈ 1.0×10</a:t>
            </a:r>
            <a:r>
              <a:rPr lang="it-IT" sz="240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-7</a:t>
            </a:r>
            <a:r>
              <a:rPr lang="it-IT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, P</a:t>
            </a:r>
            <a:r>
              <a:rPr lang="it-IT" sz="2400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MOD</a:t>
            </a:r>
            <a:r>
              <a:rPr lang="it-IT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≈ 6 </a:t>
            </a:r>
            <a:r>
              <a:rPr lang="it-IT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yr</a:t>
            </a:r>
            <a:r>
              <a:rPr lang="it-IT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, m</a:t>
            </a:r>
            <a:r>
              <a:rPr lang="it-IT" sz="2400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1</a:t>
            </a:r>
            <a:r>
              <a:rPr lang="it-IT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= 1.4, </a:t>
            </a:r>
          </a:p>
          <a:p>
            <a:pPr algn="l" eaLnBrk="1" hangingPunct="1">
              <a:lnSpc>
                <a:spcPct val="80000"/>
              </a:lnSpc>
            </a:pPr>
            <a:r>
              <a:rPr lang="it-IT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m</a:t>
            </a:r>
            <a:r>
              <a:rPr lang="it-IT" sz="2400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2</a:t>
            </a:r>
            <a:r>
              <a:rPr lang="it-IT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= 0.025.</a:t>
            </a:r>
            <a:r>
              <a:rPr lang="it-IT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</a:t>
            </a:r>
          </a:p>
          <a:p>
            <a:pPr algn="l" eaLnBrk="1" hangingPunct="1">
              <a:lnSpc>
                <a:spcPct val="80000"/>
              </a:lnSpc>
            </a:pPr>
            <a:endParaRPr lang="it-IT" sz="2400" dirty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  <a:p>
            <a:pPr algn="l" eaLnBrk="1" hangingPunct="1">
              <a:lnSpc>
                <a:spcPct val="80000"/>
              </a:lnSpc>
            </a:pPr>
            <a:r>
              <a:rPr lang="it-IT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For SAXJ1808.4-3658 no </a:t>
            </a:r>
            <a:r>
              <a:rPr lang="it-IT" sz="24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sinusoidal</a:t>
            </a:r>
            <a:r>
              <a:rPr lang="it-IT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</a:t>
            </a:r>
            <a:r>
              <a:rPr lang="it-IT" sz="24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modulation</a:t>
            </a:r>
            <a:r>
              <a:rPr lang="it-IT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</a:t>
            </a:r>
            <a:r>
              <a:rPr lang="it-IT" sz="24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is</a:t>
            </a:r>
            <a:r>
              <a:rPr lang="it-IT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</a:t>
            </a:r>
            <a:r>
              <a:rPr lang="it-IT" sz="24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observed</a:t>
            </a:r>
            <a:r>
              <a:rPr lang="it-IT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, </a:t>
            </a:r>
            <a:r>
              <a:rPr lang="it-IT" sz="24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although</a:t>
            </a:r>
            <a:r>
              <a:rPr lang="it-IT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</a:t>
            </a:r>
            <a:r>
              <a:rPr lang="it-IT" sz="24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is</a:t>
            </a:r>
            <a:r>
              <a:rPr lang="it-IT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</a:t>
            </a:r>
            <a:r>
              <a:rPr lang="it-IT" sz="24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possible</a:t>
            </a:r>
            <a:r>
              <a:rPr lang="it-IT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to </a:t>
            </a:r>
            <a:r>
              <a:rPr lang="it-IT" sz="24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believe</a:t>
            </a:r>
            <a:r>
              <a:rPr lang="it-IT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</a:t>
            </a:r>
            <a:r>
              <a:rPr lang="it-IT" sz="24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that</a:t>
            </a:r>
            <a:r>
              <a:rPr lang="it-IT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</a:t>
            </a:r>
            <a:r>
              <a:rPr lang="it-IT" sz="24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what</a:t>
            </a:r>
            <a:r>
              <a:rPr lang="it-IT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</a:t>
            </a:r>
            <a:r>
              <a:rPr lang="it-IT" sz="24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we</a:t>
            </a:r>
            <a:r>
              <a:rPr lang="it-IT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</a:t>
            </a:r>
            <a:r>
              <a:rPr lang="it-IT" sz="24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observe</a:t>
            </a:r>
            <a:r>
              <a:rPr lang="it-IT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</a:t>
            </a:r>
            <a:r>
              <a:rPr lang="it-IT" sz="24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is</a:t>
            </a:r>
            <a:r>
              <a:rPr lang="it-IT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part of a </a:t>
            </a:r>
            <a:r>
              <a:rPr lang="it-IT" sz="24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sinusoid</a:t>
            </a:r>
            <a:r>
              <a:rPr lang="it-IT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with </a:t>
            </a:r>
            <a:r>
              <a:rPr lang="it-IT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P</a:t>
            </a:r>
            <a:r>
              <a:rPr lang="it-IT" sz="2400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ORB</a:t>
            </a:r>
            <a:r>
              <a:rPr lang="it-IT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≈ 2.01 h, </a:t>
            </a:r>
            <a:r>
              <a:rPr lang="it-IT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∆</a:t>
            </a:r>
            <a:r>
              <a:rPr lang="it-IT" sz="24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P</a:t>
            </a:r>
            <a:r>
              <a:rPr lang="it-IT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/</a:t>
            </a:r>
            <a:r>
              <a:rPr lang="it-IT" sz="24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P</a:t>
            </a:r>
            <a:r>
              <a:rPr lang="it-IT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≈ 72×10</a:t>
            </a:r>
            <a:r>
              <a:rPr lang="it-IT" sz="2400" baseline="300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-7</a:t>
            </a:r>
            <a:r>
              <a:rPr lang="it-IT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and P</a:t>
            </a:r>
            <a:r>
              <a:rPr lang="it-IT" sz="2400" baseline="-250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MOD </a:t>
            </a:r>
            <a:r>
              <a:rPr lang="it-IT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≈ </a:t>
            </a:r>
            <a:r>
              <a:rPr lang="it-IT" sz="24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70 </a:t>
            </a:r>
            <a:r>
              <a:rPr lang="it-IT" sz="24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yr</a:t>
            </a:r>
            <a:r>
              <a:rPr lang="it-IT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, m</a:t>
            </a:r>
            <a:r>
              <a:rPr lang="it-IT" sz="2400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1</a:t>
            </a:r>
            <a:r>
              <a:rPr lang="it-IT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= 1.56, m</a:t>
            </a:r>
            <a:r>
              <a:rPr lang="it-IT" sz="2400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2</a:t>
            </a:r>
            <a:r>
              <a:rPr lang="it-IT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= 0.08.</a:t>
            </a:r>
            <a:r>
              <a:rPr lang="it-IT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</a:t>
            </a:r>
          </a:p>
          <a:p>
            <a:pPr algn="l" eaLnBrk="1" hangingPunct="1">
              <a:lnSpc>
                <a:spcPct val="80000"/>
              </a:lnSpc>
            </a:pPr>
            <a:endParaRPr lang="it-IT" sz="2400" dirty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  <a:p>
            <a:pPr algn="l" eaLnBrk="1" hangingPunct="1">
              <a:lnSpc>
                <a:spcPct val="80000"/>
              </a:lnSpc>
            </a:pPr>
            <a:r>
              <a:rPr lang="it-IT" sz="24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This</a:t>
            </a:r>
            <a:r>
              <a:rPr lang="it-IT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</a:t>
            </a:r>
            <a:r>
              <a:rPr lang="it-IT" sz="24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gives</a:t>
            </a:r>
            <a:r>
              <a:rPr lang="it-IT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: </a:t>
            </a:r>
            <a:endParaRPr lang="it-IT" sz="2400" dirty="0" smtClean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  <a:p>
            <a:pPr algn="l" eaLnBrk="1" hangingPunct="1">
              <a:lnSpc>
                <a:spcPct val="80000"/>
              </a:lnSpc>
            </a:pPr>
            <a:endParaRPr lang="it-IT" sz="2400" dirty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  <a:p>
            <a:pPr algn="l" eaLnBrk="1" hangingPunct="1">
              <a:lnSpc>
                <a:spcPct val="80000"/>
              </a:lnSpc>
            </a:pPr>
            <a:r>
              <a:rPr lang="it-IT" sz="24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dE</a:t>
            </a:r>
            <a:r>
              <a:rPr lang="it-IT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/</a:t>
            </a:r>
            <a:r>
              <a:rPr lang="it-IT" sz="24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dt</a:t>
            </a:r>
            <a:r>
              <a:rPr lang="it-IT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≈ </a:t>
            </a:r>
            <a:r>
              <a:rPr lang="it-IT" sz="24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3 ×</a:t>
            </a:r>
            <a:r>
              <a:rPr lang="it-IT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10</a:t>
            </a:r>
            <a:r>
              <a:rPr lang="it-IT" sz="2400" baseline="300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30  </a:t>
            </a:r>
            <a:r>
              <a:rPr lang="it-IT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erg/</a:t>
            </a:r>
            <a:r>
              <a:rPr lang="it-IT" sz="24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s</a:t>
            </a:r>
            <a:r>
              <a:rPr lang="it-IT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= 7.5×10</a:t>
            </a:r>
            <a:r>
              <a:rPr lang="it-IT" sz="2400" baseline="300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-4 </a:t>
            </a:r>
            <a:r>
              <a:rPr lang="it-IT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</a:t>
            </a:r>
            <a:r>
              <a:rPr lang="it-IT" sz="24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L</a:t>
            </a:r>
            <a:r>
              <a:rPr lang="it-IT" sz="2400" baseline="-25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SUN</a:t>
            </a:r>
            <a:r>
              <a:rPr lang="it-IT" sz="24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       </a:t>
            </a:r>
            <a:r>
              <a:rPr lang="it-IT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(</a:t>
            </a:r>
            <a:r>
              <a:rPr lang="it-IT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PSR B1957+20</a:t>
            </a:r>
            <a:r>
              <a:rPr lang="it-IT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) </a:t>
            </a:r>
          </a:p>
          <a:p>
            <a:pPr eaLnBrk="1" hangingPunct="1">
              <a:lnSpc>
                <a:spcPct val="80000"/>
              </a:lnSpc>
            </a:pPr>
            <a:r>
              <a:rPr lang="it-IT" sz="24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dE</a:t>
            </a:r>
            <a:r>
              <a:rPr lang="it-IT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/</a:t>
            </a:r>
            <a:r>
              <a:rPr lang="it-IT" sz="24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dt</a:t>
            </a:r>
            <a:r>
              <a:rPr lang="it-IT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≈ </a:t>
            </a:r>
            <a:r>
              <a:rPr lang="it-IT" sz="24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8 ×</a:t>
            </a:r>
            <a:r>
              <a:rPr lang="it-IT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10</a:t>
            </a:r>
            <a:r>
              <a:rPr lang="it-IT" sz="2400" baseline="300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32  </a:t>
            </a:r>
            <a:r>
              <a:rPr lang="it-IT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erg/</a:t>
            </a:r>
            <a:r>
              <a:rPr lang="it-IT" sz="24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s</a:t>
            </a:r>
            <a:r>
              <a:rPr lang="it-IT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= 0.1</a:t>
            </a:r>
            <a:r>
              <a:rPr lang="it-IT" sz="2400" baseline="300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</a:t>
            </a:r>
            <a:r>
              <a:rPr lang="it-IT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</a:t>
            </a:r>
            <a:r>
              <a:rPr lang="it-IT" sz="24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L</a:t>
            </a:r>
            <a:r>
              <a:rPr lang="it-IT" sz="2400" baseline="-250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SUN</a:t>
            </a:r>
            <a:r>
              <a:rPr lang="it-IT" sz="24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           (</a:t>
            </a:r>
            <a:r>
              <a:rPr lang="it-IT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SAXJ1808.4-3658</a:t>
            </a:r>
            <a:r>
              <a:rPr lang="it-IT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)</a:t>
            </a:r>
            <a:endParaRPr lang="it-IT" sz="2400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49338" y="254009"/>
            <a:ext cx="8094661" cy="574842"/>
          </a:xfrm>
          <a:prstGeom prst="rect">
            <a:avLst/>
          </a:prstGeom>
        </p:spPr>
        <p:txBody>
          <a:bodyPr anchor="ctr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it-IT" sz="26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Energy </a:t>
            </a:r>
            <a:r>
              <a:rPr lang="it-IT" sz="26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constrains</a:t>
            </a:r>
            <a:r>
              <a:rPr lang="it-IT" sz="26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in </a:t>
            </a:r>
            <a:r>
              <a:rPr lang="it-IT" sz="26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the </a:t>
            </a:r>
            <a:r>
              <a:rPr lang="it-IT" sz="26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Applegate</a:t>
            </a:r>
            <a:r>
              <a:rPr lang="it-IT" sz="26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&amp; </a:t>
            </a:r>
            <a:r>
              <a:rPr lang="it-IT" sz="26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Shaham</a:t>
            </a:r>
            <a:endParaRPr lang="it-IT" sz="2400" b="1" dirty="0">
              <a:effectLst>
                <a:outerShdw blurRad="38100" dist="38100" dir="2700000" algn="tl">
                  <a:srgbClr val="DDDDDD"/>
                </a:outerShdw>
              </a:effectLst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263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049338" y="106961"/>
            <a:ext cx="8094661" cy="574842"/>
          </a:xfrm>
          <a:prstGeom prst="rect">
            <a:avLst/>
          </a:prstGeom>
        </p:spPr>
        <p:txBody>
          <a:bodyPr anchor="ctr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it-IT" sz="26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T</a:t>
            </a:r>
            <a:r>
              <a:rPr lang="it-IT" sz="26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he </a:t>
            </a:r>
            <a:r>
              <a:rPr lang="it-IT" sz="26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tidal-dissipation</a:t>
            </a:r>
            <a:r>
              <a:rPr lang="it-IT" sz="26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it-IT" sz="26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Applegate</a:t>
            </a:r>
            <a:r>
              <a:rPr lang="it-IT" sz="26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it-IT" sz="26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&amp; </a:t>
            </a:r>
            <a:r>
              <a:rPr lang="it-IT" sz="26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Shaham</a:t>
            </a:r>
            <a:r>
              <a:rPr lang="it-IT" sz="26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it-IT" sz="26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mechanism</a:t>
            </a:r>
            <a:r>
              <a:rPr lang="it-IT" sz="26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 </a:t>
            </a:r>
            <a:endParaRPr lang="it-IT" sz="2400" b="1" dirty="0">
              <a:effectLst>
                <a:outerShdw blurRad="38100" dist="38100" dir="2700000" algn="tl">
                  <a:srgbClr val="DDDDDD"/>
                </a:outerShdw>
              </a:effectLst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049338" y="762011"/>
            <a:ext cx="8094662" cy="6029149"/>
          </a:xfrm>
          <a:prstGeom prst="rect">
            <a:avLst/>
          </a:prstGeom>
        </p:spPr>
        <p:txBody>
          <a:bodyPr anchor="ctr">
            <a:prstTxWarp prst="textNoShape">
              <a:avLst/>
            </a:prstTxWarp>
          </a:bodyPr>
          <a:lstStyle/>
          <a:p>
            <a:pPr algn="just">
              <a:lnSpc>
                <a:spcPct val="80000"/>
              </a:lnSpc>
              <a:defRPr/>
            </a:pPr>
            <a:r>
              <a:rPr lang="it-IT" sz="22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For </a:t>
            </a:r>
            <a:r>
              <a:rPr lang="it-IT" sz="2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small </a:t>
            </a:r>
            <a:r>
              <a:rPr lang="it-IT" sz="22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secondaries</a:t>
            </a:r>
            <a:r>
              <a:rPr lang="it-IT" sz="22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the </a:t>
            </a:r>
            <a:r>
              <a:rPr lang="it-IT" sz="22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internal</a:t>
            </a:r>
            <a:r>
              <a:rPr lang="it-IT" sz="22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it-IT" sz="22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energy</a:t>
            </a:r>
            <a:r>
              <a:rPr lang="it-IT" sz="22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flow </a:t>
            </a:r>
            <a:r>
              <a:rPr lang="it-IT" sz="22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required</a:t>
            </a:r>
            <a:r>
              <a:rPr lang="it-IT" sz="22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to </a:t>
            </a:r>
            <a:r>
              <a:rPr lang="it-IT" sz="22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power</a:t>
            </a:r>
            <a:r>
              <a:rPr lang="it-IT" sz="22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the </a:t>
            </a:r>
            <a:r>
              <a:rPr lang="it-IT" sz="22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action</a:t>
            </a:r>
            <a:r>
              <a:rPr lang="it-IT" sz="22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of the </a:t>
            </a:r>
            <a:r>
              <a:rPr lang="it-IT" sz="22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magnetic</a:t>
            </a:r>
            <a:r>
              <a:rPr lang="it-IT" sz="22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it-IT" sz="22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field</a:t>
            </a:r>
            <a:r>
              <a:rPr lang="it-IT" sz="2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(</a:t>
            </a:r>
            <a:r>
              <a:rPr lang="it-IT" sz="22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dE</a:t>
            </a:r>
            <a:r>
              <a:rPr lang="it-IT" sz="2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/</a:t>
            </a:r>
            <a:r>
              <a:rPr lang="it-IT" sz="22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dt</a:t>
            </a:r>
            <a:r>
              <a:rPr lang="it-IT" sz="2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) </a:t>
            </a:r>
            <a:r>
              <a:rPr lang="it-IT" sz="22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cannot</a:t>
            </a:r>
            <a:r>
              <a:rPr lang="it-IT" sz="2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it-IT" sz="22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come from </a:t>
            </a:r>
            <a:r>
              <a:rPr lang="it-IT" sz="22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nuclear</a:t>
            </a:r>
            <a:r>
              <a:rPr lang="it-IT" sz="22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it-IT" sz="22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burning</a:t>
            </a:r>
            <a:r>
              <a:rPr lang="it-IT" sz="22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it-IT" sz="22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since</a:t>
            </a:r>
            <a:r>
              <a:rPr lang="it-IT" sz="22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L = m</a:t>
            </a:r>
            <a:r>
              <a:rPr lang="it-IT" sz="2200" baseline="-250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2</a:t>
            </a:r>
            <a:r>
              <a:rPr lang="it-IT" sz="2200" baseline="300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5 </a:t>
            </a:r>
            <a:r>
              <a:rPr lang="it-IT" sz="2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L</a:t>
            </a:r>
            <a:r>
              <a:rPr lang="it-IT" sz="2200" baseline="-25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SUN</a:t>
            </a:r>
            <a:r>
              <a:rPr lang="it-IT" sz="2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it-IT" sz="22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and: </a:t>
            </a:r>
          </a:p>
          <a:p>
            <a:pPr algn="l">
              <a:lnSpc>
                <a:spcPct val="80000"/>
              </a:lnSpc>
              <a:defRPr/>
            </a:pPr>
            <a:endParaRPr lang="it-IT" sz="2200" dirty="0">
              <a:effectLst>
                <a:outerShdw blurRad="38100" dist="38100" dir="2700000" algn="tl">
                  <a:srgbClr val="DDDDDD"/>
                </a:outerShdw>
              </a:effectLst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  <a:p>
            <a:pPr algn="l">
              <a:lnSpc>
                <a:spcPct val="80000"/>
              </a:lnSpc>
              <a:defRPr/>
            </a:pPr>
            <a:r>
              <a:rPr lang="it-IT" sz="22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M</a:t>
            </a:r>
            <a:r>
              <a:rPr lang="it-IT" sz="2200" baseline="-250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2</a:t>
            </a:r>
            <a:r>
              <a:rPr lang="it-IT" sz="22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≈ 0.025 M</a:t>
            </a:r>
            <a:r>
              <a:rPr lang="it-IT" sz="2200" baseline="-250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SUN  </a:t>
            </a:r>
            <a:r>
              <a:rPr lang="it-IT" sz="22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                   (</a:t>
            </a:r>
            <a:r>
              <a:rPr lang="it-IT" sz="22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PSR B1957+20</a:t>
            </a:r>
            <a:r>
              <a:rPr lang="it-IT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)</a:t>
            </a:r>
            <a:endParaRPr lang="it-IT" sz="2200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  <a:p>
            <a:pPr algn="l">
              <a:lnSpc>
                <a:spcPct val="80000"/>
              </a:lnSpc>
              <a:defRPr/>
            </a:pPr>
            <a:r>
              <a:rPr lang="it-IT" sz="2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M</a:t>
            </a:r>
            <a:r>
              <a:rPr lang="it-IT" sz="2200" baseline="-25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2</a:t>
            </a:r>
            <a:r>
              <a:rPr lang="it-IT" sz="2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it-IT" sz="22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≈ 0.080 M</a:t>
            </a:r>
            <a:r>
              <a:rPr lang="it-IT" sz="2200" baseline="-250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SUN  </a:t>
            </a:r>
            <a:r>
              <a:rPr lang="it-IT" sz="22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             (</a:t>
            </a:r>
            <a:r>
              <a:rPr lang="it-IT" sz="22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SAX J1808.4-3658</a:t>
            </a:r>
            <a:r>
              <a:rPr lang="it-IT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)</a:t>
            </a:r>
            <a:endParaRPr lang="it-IT" sz="2200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  <a:p>
            <a:pPr algn="l">
              <a:lnSpc>
                <a:spcPct val="80000"/>
              </a:lnSpc>
              <a:defRPr/>
            </a:pPr>
            <a:endParaRPr lang="it-IT" sz="2200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  <a:p>
            <a:pPr algn="just">
              <a:lnSpc>
                <a:spcPct val="80000"/>
              </a:lnSpc>
              <a:defRPr/>
            </a:pPr>
            <a:r>
              <a:rPr lang="it-IT" sz="2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Applegate</a:t>
            </a:r>
            <a:r>
              <a:rPr lang="it-IT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it-IT" sz="22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&amp; Shaham (1994) argued </a:t>
            </a:r>
            <a:r>
              <a:rPr lang="it-IT" sz="2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that</a:t>
            </a:r>
            <a:r>
              <a:rPr lang="it-IT" sz="22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it-IT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the </a:t>
            </a:r>
            <a:r>
              <a:rPr lang="it-IT" sz="2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required</a:t>
            </a:r>
            <a:r>
              <a:rPr lang="it-IT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it-IT" sz="2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power</a:t>
            </a:r>
            <a:r>
              <a:rPr lang="it-IT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it-IT" sz="2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is</a:t>
            </a:r>
            <a:r>
              <a:rPr lang="it-IT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it-IT" sz="2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provided</a:t>
            </a:r>
            <a:r>
              <a:rPr lang="it-IT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by </a:t>
            </a:r>
            <a:r>
              <a:rPr lang="it-IT" sz="2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tidal</a:t>
            </a:r>
            <a:r>
              <a:rPr lang="it-IT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it-IT" sz="22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dissipation in a </a:t>
            </a:r>
            <a:r>
              <a:rPr lang="it-IT" sz="2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sligthly</a:t>
            </a:r>
            <a:r>
              <a:rPr lang="it-IT" sz="22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it-IT" sz="2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asynchronous</a:t>
            </a:r>
            <a:r>
              <a:rPr lang="it-IT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it-IT" sz="22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secondary (∆Ω/Ω ≈ 10</a:t>
            </a:r>
            <a:r>
              <a:rPr lang="it-IT" sz="220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-3</a:t>
            </a:r>
            <a:r>
              <a:rPr lang="it-IT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). </a:t>
            </a:r>
          </a:p>
          <a:p>
            <a:pPr algn="just">
              <a:lnSpc>
                <a:spcPct val="80000"/>
              </a:lnSpc>
              <a:defRPr/>
            </a:pPr>
            <a:r>
              <a:rPr lang="it-IT" sz="2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Tidal</a:t>
            </a:r>
            <a:r>
              <a:rPr lang="it-IT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it-IT" sz="2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power</a:t>
            </a:r>
            <a:r>
              <a:rPr lang="it-IT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it-IT" sz="2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proportional</a:t>
            </a:r>
            <a:r>
              <a:rPr lang="it-IT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to (R</a:t>
            </a:r>
            <a:r>
              <a:rPr lang="it-IT" sz="2200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RL2</a:t>
            </a:r>
            <a:r>
              <a:rPr lang="it-IT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/R</a:t>
            </a:r>
            <a:r>
              <a:rPr lang="it-IT" sz="2200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2</a:t>
            </a:r>
            <a:r>
              <a:rPr lang="it-IT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)</a:t>
            </a:r>
            <a:r>
              <a:rPr lang="it-IT" sz="2200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9</a:t>
            </a:r>
            <a:r>
              <a:rPr lang="it-IT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: </a:t>
            </a:r>
            <a:r>
              <a:rPr lang="it-IT" sz="2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drop</a:t>
            </a:r>
            <a:r>
              <a:rPr lang="it-IT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it-IT" sz="2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vertically</a:t>
            </a:r>
            <a:r>
              <a:rPr lang="it-IT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it-IT" sz="2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as</a:t>
            </a:r>
            <a:r>
              <a:rPr lang="it-IT" sz="22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it-IT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R</a:t>
            </a:r>
            <a:r>
              <a:rPr lang="it-IT" sz="2200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2           </a:t>
            </a:r>
            <a:r>
              <a:rPr lang="it-IT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R</a:t>
            </a:r>
            <a:r>
              <a:rPr lang="it-IT" sz="2200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RL2</a:t>
            </a:r>
            <a:endParaRPr lang="it-IT" sz="2200" dirty="0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  <a:p>
            <a:pPr algn="just">
              <a:lnSpc>
                <a:spcPct val="80000"/>
              </a:lnSpc>
              <a:defRPr/>
            </a:pPr>
            <a:r>
              <a:rPr lang="it-IT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The </a:t>
            </a:r>
            <a:r>
              <a:rPr lang="it-IT" sz="2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secondary</a:t>
            </a:r>
            <a:r>
              <a:rPr lang="it-IT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it-IT" sz="2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is</a:t>
            </a:r>
            <a:r>
              <a:rPr lang="it-IT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it-IT" sz="2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kept</a:t>
            </a:r>
            <a:r>
              <a:rPr lang="it-IT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out of </a:t>
            </a:r>
            <a:r>
              <a:rPr lang="it-IT" sz="2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perfect</a:t>
            </a:r>
            <a:r>
              <a:rPr lang="it-IT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it-IT" sz="2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corotation</a:t>
            </a:r>
            <a:r>
              <a:rPr lang="it-IT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by the </a:t>
            </a:r>
            <a:r>
              <a:rPr lang="it-IT" sz="2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magnetic</a:t>
            </a:r>
            <a:r>
              <a:rPr lang="it-IT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it-IT" sz="2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braking</a:t>
            </a:r>
            <a:r>
              <a:rPr lang="it-IT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it-IT" sz="2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action</a:t>
            </a:r>
            <a:r>
              <a:rPr lang="it-IT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of a strong stellar </a:t>
            </a:r>
            <a:r>
              <a:rPr lang="it-IT" sz="2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wind</a:t>
            </a:r>
            <a:r>
              <a:rPr lang="it-IT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. </a:t>
            </a:r>
          </a:p>
          <a:p>
            <a:pPr algn="just">
              <a:lnSpc>
                <a:spcPct val="80000"/>
              </a:lnSpc>
              <a:defRPr/>
            </a:pPr>
            <a:endParaRPr lang="it-IT" sz="2200" dirty="0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  <a:p>
            <a:pPr>
              <a:lnSpc>
                <a:spcPct val="80000"/>
              </a:lnSpc>
              <a:defRPr/>
            </a:pPr>
            <a:r>
              <a:rPr lang="it-IT" sz="2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This</a:t>
            </a:r>
            <a:r>
              <a:rPr lang="it-IT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it-IT" sz="2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mechanism</a:t>
            </a:r>
            <a:r>
              <a:rPr lang="it-IT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it-IT" sz="2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operates</a:t>
            </a:r>
            <a:r>
              <a:rPr lang="it-IT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it-IT" sz="22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in PSR B1957+</a:t>
            </a:r>
            <a:r>
              <a:rPr lang="it-IT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20 </a:t>
            </a:r>
            <a:r>
              <a:rPr lang="it-IT" sz="22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</a:t>
            </a:r>
            <a:r>
              <a:rPr lang="it-IT" sz="2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because</a:t>
            </a:r>
            <a:r>
              <a:rPr lang="it-IT" sz="22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the </a:t>
            </a:r>
            <a:r>
              <a:rPr lang="it-IT" sz="2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companion</a:t>
            </a:r>
            <a:r>
              <a:rPr lang="it-IT" sz="22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</a:t>
            </a:r>
            <a:r>
              <a:rPr lang="it-IT" sz="2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underfills</a:t>
            </a:r>
            <a:r>
              <a:rPr lang="it-IT" sz="22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(80-90%) </a:t>
            </a:r>
            <a:r>
              <a:rPr lang="it-IT" sz="2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its</a:t>
            </a:r>
            <a:r>
              <a:rPr lang="it-IT" sz="22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Roche </a:t>
            </a:r>
            <a:r>
              <a:rPr lang="it-IT" sz="2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Lobe</a:t>
            </a:r>
            <a:r>
              <a:rPr lang="it-IT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.</a:t>
            </a:r>
          </a:p>
          <a:p>
            <a:pPr>
              <a:lnSpc>
                <a:spcPct val="80000"/>
              </a:lnSpc>
              <a:defRPr/>
            </a:pPr>
            <a:endParaRPr lang="it-IT" sz="2200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  <a:p>
            <a:pPr>
              <a:lnSpc>
                <a:spcPct val="80000"/>
              </a:lnSpc>
              <a:defRPr/>
            </a:pPr>
            <a:r>
              <a:rPr lang="it-IT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On the </a:t>
            </a:r>
            <a:r>
              <a:rPr lang="it-IT" sz="2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other</a:t>
            </a:r>
            <a:r>
              <a:rPr lang="it-IT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</a:t>
            </a:r>
            <a:r>
              <a:rPr lang="it-IT" sz="2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hand</a:t>
            </a:r>
            <a:r>
              <a:rPr lang="it-IT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, the </a:t>
            </a:r>
            <a:r>
              <a:rPr lang="it-IT" sz="2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companion</a:t>
            </a:r>
            <a:r>
              <a:rPr lang="it-IT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of SAX</a:t>
            </a:r>
            <a:r>
              <a:rPr lang="it-IT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J1808.4</a:t>
            </a:r>
            <a:r>
              <a:rPr lang="it-IT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-3658 </a:t>
            </a:r>
            <a:r>
              <a:rPr lang="it-IT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fills</a:t>
            </a:r>
            <a:r>
              <a:rPr lang="it-IT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</a:t>
            </a:r>
            <a:r>
              <a:rPr lang="it-IT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its</a:t>
            </a:r>
            <a:r>
              <a:rPr lang="it-IT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</a:t>
            </a:r>
            <a:r>
              <a:rPr lang="it-IT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Roche </a:t>
            </a:r>
            <a:r>
              <a:rPr lang="it-IT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Lobe</a:t>
            </a:r>
            <a:r>
              <a:rPr lang="it-IT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, </a:t>
            </a:r>
            <a:r>
              <a:rPr lang="it-IT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as</a:t>
            </a:r>
            <a:r>
              <a:rPr lang="it-IT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</a:t>
            </a:r>
            <a:r>
              <a:rPr lang="it-IT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testified</a:t>
            </a:r>
            <a:r>
              <a:rPr lang="it-IT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by the </a:t>
            </a:r>
            <a:r>
              <a:rPr lang="it-IT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accretion</a:t>
            </a:r>
            <a:r>
              <a:rPr lang="it-IT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</a:t>
            </a:r>
            <a:r>
              <a:rPr lang="it-IT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episodes</a:t>
            </a:r>
            <a:r>
              <a:rPr lang="it-IT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, </a:t>
            </a:r>
            <a:r>
              <a:rPr lang="it-IT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thus</a:t>
            </a:r>
            <a:r>
              <a:rPr lang="it-IT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</a:t>
            </a:r>
            <a:r>
              <a:rPr lang="it-IT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tidal</a:t>
            </a:r>
            <a:r>
              <a:rPr lang="it-IT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</a:t>
            </a:r>
            <a:r>
              <a:rPr lang="it-IT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dissipation</a:t>
            </a:r>
            <a:r>
              <a:rPr lang="it-IT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</a:t>
            </a:r>
            <a:r>
              <a:rPr lang="it-IT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cannot</a:t>
            </a:r>
            <a:r>
              <a:rPr lang="it-IT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wok to </a:t>
            </a:r>
            <a:r>
              <a:rPr lang="it-IT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power</a:t>
            </a:r>
            <a:r>
              <a:rPr lang="it-IT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the </a:t>
            </a:r>
            <a:r>
              <a:rPr lang="it-IT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Applegate</a:t>
            </a:r>
            <a:r>
              <a:rPr lang="it-IT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&amp; </a:t>
            </a:r>
            <a:r>
              <a:rPr lang="it-IT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Shaham</a:t>
            </a:r>
            <a:r>
              <a:rPr lang="it-IT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</a:t>
            </a:r>
            <a:r>
              <a:rPr lang="it-IT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mechanism</a:t>
            </a:r>
            <a:r>
              <a:rPr lang="it-IT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in </a:t>
            </a:r>
            <a:r>
              <a:rPr lang="it-IT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this</a:t>
            </a:r>
            <a:r>
              <a:rPr lang="it-IT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source.</a:t>
            </a:r>
            <a:endParaRPr lang="it-IT" sz="2200" dirty="0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  <a:p>
            <a:pPr>
              <a:lnSpc>
                <a:spcPct val="80000"/>
              </a:lnSpc>
              <a:defRPr/>
            </a:pPr>
            <a:endParaRPr lang="it-IT" sz="2200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cxnSp>
        <p:nvCxnSpPr>
          <p:cNvPr id="3" name="Connettore 2 2"/>
          <p:cNvCxnSpPr/>
          <p:nvPr/>
        </p:nvCxnSpPr>
        <p:spPr>
          <a:xfrm>
            <a:off x="8034405" y="3596108"/>
            <a:ext cx="33421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4931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9530" y="3378352"/>
            <a:ext cx="3868821" cy="3349944"/>
          </a:xfrm>
          <a:prstGeom prst="rect">
            <a:avLst/>
          </a:prstGeom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827087"/>
            <a:ext cx="8181975" cy="2382837"/>
          </a:xfrm>
        </p:spPr>
        <p:txBody>
          <a:bodyPr>
            <a:normAutofit fontScale="90000"/>
          </a:bodyPr>
          <a:lstStyle/>
          <a:p>
            <a:r>
              <a:rPr lang="en-GB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a) Some degree of </a:t>
            </a:r>
            <a:r>
              <a:rPr lang="en-GB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asynchronism</a:t>
            </a:r>
            <a:r>
              <a:rPr lang="en-GB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 could drive a </a:t>
            </a:r>
            <a:r>
              <a:rPr lang="en-GB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tidal-dissipation Applegate &amp; </a:t>
            </a:r>
            <a:r>
              <a:rPr lang="en-GB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Shaham</a:t>
            </a:r>
            <a:r>
              <a:rPr lang="en-GB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mechanism with orbital oscillations of few seconds amplitude. The power required is  </a:t>
            </a:r>
            <a:r>
              <a:rPr lang="en-GB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10</a:t>
            </a:r>
            <a:r>
              <a:rPr lang="en-GB" sz="2000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−3 </a:t>
            </a:r>
            <a:r>
              <a:rPr lang="en-GB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÷ 10</a:t>
            </a:r>
            <a:r>
              <a:rPr lang="en-GB" sz="2000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−4  </a:t>
            </a:r>
            <a:r>
              <a:rPr lang="en-GB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times less than the power required to produce the main (parabolic) modulation: </a:t>
            </a:r>
            <a:r>
              <a:rPr lang="en-GB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dE</a:t>
            </a:r>
            <a:r>
              <a:rPr lang="en-GB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/</a:t>
            </a:r>
            <a:r>
              <a:rPr lang="en-GB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dt</a:t>
            </a:r>
            <a:r>
              <a:rPr lang="en-GB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≈ 10</a:t>
            </a:r>
            <a:r>
              <a:rPr lang="en-GB" sz="2000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29 </a:t>
            </a:r>
            <a:r>
              <a:rPr lang="en-GB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÷ 10</a:t>
            </a:r>
            <a:r>
              <a:rPr lang="en-GB" sz="2000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30  </a:t>
            </a:r>
            <a:r>
              <a:rPr lang="en-GB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erg/s.</a:t>
            </a:r>
            <a:br>
              <a:rPr lang="en-GB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</a:br>
            <a:r>
              <a:rPr lang="en-GB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b) The mass outflow induced by Radio-ejection is highly variable up to 30÷40% in line with the observed peak bolometric luminosity variations (see right panel below).</a:t>
            </a:r>
            <a:br>
              <a:rPr lang="en-GB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</a:br>
            <a:r>
              <a:rPr lang="en-GB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Since  </a:t>
            </a:r>
            <a:r>
              <a:rPr lang="en-GB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dP</a:t>
            </a:r>
            <a:r>
              <a:rPr lang="en-GB" sz="2000" baseline="-25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ORB</a:t>
            </a:r>
            <a:r>
              <a:rPr lang="en-GB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/</a:t>
            </a:r>
            <a:r>
              <a:rPr lang="en-GB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dt</a:t>
            </a:r>
            <a:r>
              <a:rPr lang="en-GB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≈ −dm</a:t>
            </a:r>
            <a:r>
              <a:rPr lang="en-GB" sz="2000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2</a:t>
            </a:r>
            <a:r>
              <a:rPr lang="en-GB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/</a:t>
            </a:r>
            <a:r>
              <a:rPr lang="en-GB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dt</a:t>
            </a:r>
            <a:r>
              <a:rPr lang="en-GB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these variations induce </a:t>
            </a:r>
            <a:r>
              <a:rPr lang="en-GB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dP</a:t>
            </a:r>
            <a:r>
              <a:rPr lang="en-GB" sz="2000" baseline="-25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ORB</a:t>
            </a:r>
            <a:r>
              <a:rPr lang="en-GB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/</a:t>
            </a:r>
            <a:r>
              <a:rPr lang="en-GB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dt</a:t>
            </a:r>
            <a:r>
              <a:rPr lang="en-GB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variations of the same order. </a:t>
            </a:r>
            <a:br>
              <a:rPr lang="en-GB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</a:br>
            <a:endParaRPr lang="en-GB" sz="2000" b="1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4579" name="Immagine 5" descr="om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" y="3209925"/>
            <a:ext cx="3651250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208583" y="5961306"/>
            <a:ext cx="2620962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8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Arzoumanian</a:t>
            </a:r>
            <a:r>
              <a:rPr lang="it-IT" sz="18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et al. (1994)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320368" y="3673294"/>
            <a:ext cx="1282700" cy="9223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it-IT" sz="18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∆ t ≈ 3.8 </a:t>
            </a:r>
            <a:r>
              <a:rPr lang="it-IT" sz="18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s</a:t>
            </a:r>
            <a:endParaRPr lang="it-IT" sz="1800" dirty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  <a:p>
            <a:pPr algn="l" eaLnBrk="1" hangingPunct="1"/>
            <a:r>
              <a:rPr lang="it-IT" sz="18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Sinusoid</a:t>
            </a:r>
            <a:endParaRPr lang="it-IT" sz="1800" dirty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  <a:p>
            <a:pPr algn="l" eaLnBrk="1" hangingPunct="1"/>
            <a:r>
              <a:rPr lang="it-IT" sz="18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P</a:t>
            </a:r>
            <a:r>
              <a:rPr lang="it-IT" sz="1800" baseline="-250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MOD</a:t>
            </a:r>
            <a:r>
              <a:rPr lang="it-IT" sz="18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≈ 6 </a:t>
            </a:r>
            <a:r>
              <a:rPr lang="it-IT" sz="18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yr</a:t>
            </a:r>
            <a:endParaRPr lang="it-IT" sz="1800" dirty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192213" y="115888"/>
            <a:ext cx="7816850" cy="596900"/>
          </a:xfrm>
          <a:prstGeom prst="rect">
            <a:avLst/>
          </a:prstGeom>
        </p:spPr>
        <p:txBody>
          <a:bodyPr anchor="ctr">
            <a:norm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26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Explaining</a:t>
            </a:r>
            <a:r>
              <a:rPr lang="it-IT" sz="26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the </a:t>
            </a:r>
            <a:r>
              <a:rPr lang="it-IT" sz="26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7s delay </a:t>
            </a:r>
            <a:r>
              <a:rPr lang="it-IT" sz="26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observed</a:t>
            </a:r>
            <a:r>
              <a:rPr lang="it-IT" sz="26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in the 2011 </a:t>
            </a:r>
            <a:r>
              <a:rPr lang="it-IT" sz="26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outburst</a:t>
            </a:r>
            <a:endParaRPr lang="it-IT" sz="2400" dirty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327771" y="4198358"/>
            <a:ext cx="665413" cy="276999"/>
          </a:xfrm>
          <a:prstGeom prst="rect">
            <a:avLst/>
          </a:prstGeom>
          <a:noFill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it-IT" sz="12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</a:rPr>
              <a:t>1998</a:t>
            </a:r>
            <a:endParaRPr lang="it-IT" sz="1200" b="1" dirty="0">
              <a:effectLst>
                <a:outerShdw blurRad="38100" dist="38100" dir="2700000" algn="tl">
                  <a:srgbClr val="DDDDDD"/>
                </a:outerShdw>
              </a:effectLst>
              <a:latin typeface="Times New Roman" pitchFamily="-112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667323" y="5901446"/>
            <a:ext cx="665413" cy="276999"/>
          </a:xfrm>
          <a:prstGeom prst="rect">
            <a:avLst/>
          </a:prstGeom>
          <a:noFill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it-IT" sz="12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</a:rPr>
              <a:t>2000</a:t>
            </a:r>
            <a:endParaRPr lang="it-IT" sz="1200" b="1" dirty="0">
              <a:effectLst>
                <a:outerShdw blurRad="38100" dist="38100" dir="2700000" algn="tl">
                  <a:srgbClr val="DDDDDD"/>
                </a:outerShdw>
              </a:effectLst>
              <a:latin typeface="Times New Roman" pitchFamily="-112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6087083" y="3634238"/>
            <a:ext cx="665413" cy="276999"/>
          </a:xfrm>
          <a:prstGeom prst="rect">
            <a:avLst/>
          </a:prstGeom>
          <a:noFill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it-IT" sz="12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</a:rPr>
              <a:t>2002</a:t>
            </a:r>
            <a:endParaRPr lang="it-IT" sz="1200" b="1" dirty="0">
              <a:effectLst>
                <a:outerShdw blurRad="38100" dist="38100" dir="2700000" algn="tl">
                  <a:srgbClr val="DDDDDD"/>
                </a:outerShdw>
              </a:effectLst>
              <a:latin typeface="Times New Roman" pitchFamily="-112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6506843" y="4267886"/>
            <a:ext cx="665413" cy="276999"/>
          </a:xfrm>
          <a:prstGeom prst="rect">
            <a:avLst/>
          </a:prstGeom>
          <a:noFill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it-IT" sz="12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</a:rPr>
              <a:t>2005</a:t>
            </a:r>
            <a:endParaRPr lang="it-IT" sz="1200" b="1" dirty="0">
              <a:effectLst>
                <a:outerShdw blurRad="38100" dist="38100" dir="2700000" algn="tl">
                  <a:srgbClr val="DDDDDD"/>
                </a:outerShdw>
              </a:effectLst>
              <a:latin typeface="Times New Roman" pitchFamily="-112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6980075" y="4420286"/>
            <a:ext cx="665413" cy="276999"/>
          </a:xfrm>
          <a:prstGeom prst="rect">
            <a:avLst/>
          </a:prstGeom>
          <a:noFill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it-IT" sz="12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</a:rPr>
              <a:t>2008</a:t>
            </a:r>
            <a:endParaRPr lang="it-IT" sz="1200" b="1" dirty="0">
              <a:effectLst>
                <a:outerShdw blurRad="38100" dist="38100" dir="2700000" algn="tl">
                  <a:srgbClr val="DDDDDD"/>
                </a:outerShdw>
              </a:effectLst>
              <a:latin typeface="Times New Roman" pitchFamily="-112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7506779" y="3543350"/>
            <a:ext cx="665413" cy="276999"/>
          </a:xfrm>
          <a:prstGeom prst="rect">
            <a:avLst/>
          </a:prstGeom>
          <a:noFill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it-IT" sz="12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</a:rPr>
              <a:t>2011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8033483" y="4217102"/>
            <a:ext cx="665413" cy="276999"/>
          </a:xfrm>
          <a:prstGeom prst="rect">
            <a:avLst/>
          </a:prstGeom>
          <a:noFill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it-IT" sz="12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283285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Shape 1"/>
          <p:cNvSpPr txBox="1"/>
          <p:nvPr/>
        </p:nvSpPr>
        <p:spPr>
          <a:xfrm>
            <a:off x="1023025" y="55640"/>
            <a:ext cx="8073495" cy="809085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 sz="3600" dirty="0" smtClean="0">
                <a:latin typeface="Times New Roman"/>
              </a:rPr>
              <a:t>Conclusions</a:t>
            </a:r>
            <a:endParaRPr sz="3600" b="0" i="0" dirty="0">
              <a:latin typeface="Times New Roman"/>
            </a:endParaRPr>
          </a:p>
        </p:txBody>
      </p:sp>
      <p:sp>
        <p:nvSpPr>
          <p:cNvPr id="77" name="TextShape 2"/>
          <p:cNvSpPr txBox="1"/>
          <p:nvPr/>
        </p:nvSpPr>
        <p:spPr>
          <a:xfrm>
            <a:off x="1048299" y="782467"/>
            <a:ext cx="7467803" cy="654049"/>
          </a:xfrm>
          <a:prstGeom prst="rect">
            <a:avLst/>
          </a:prstGeom>
        </p:spPr>
        <p:txBody>
          <a:bodyPr wrap="none" lIns="81639" tIns="40820" rIns="81639" bIns="40820"/>
          <a:lstStyle/>
          <a:p>
            <a:r>
              <a:rPr lang="en-US" dirty="0" smtClean="0">
                <a:latin typeface="Times New Roman"/>
              </a:rPr>
              <a:t>Radio-ejection is a necessary outcome if accretion onto a rotating magnetic </a:t>
            </a:r>
          </a:p>
          <a:p>
            <a:r>
              <a:rPr lang="en-US" dirty="0">
                <a:latin typeface="Times New Roman"/>
              </a:rPr>
              <a:t>d</a:t>
            </a:r>
            <a:r>
              <a:rPr lang="en-US" dirty="0" smtClean="0">
                <a:latin typeface="Times New Roman"/>
              </a:rPr>
              <a:t>ipole drops moving the truncation radius of the disc beyond the light cylinder.</a:t>
            </a:r>
          </a:p>
        </p:txBody>
      </p:sp>
      <p:sp>
        <p:nvSpPr>
          <p:cNvPr id="4" name="Rettangolo 3"/>
          <p:cNvSpPr/>
          <p:nvPr/>
        </p:nvSpPr>
        <p:spPr>
          <a:xfrm>
            <a:off x="1048300" y="1464431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  <a:latin typeface="Times New Roman"/>
              </a:rPr>
              <a:t>Accreting Millisecond Pulsar are Transient: the onset of radio ejection during quiescence is likely. </a:t>
            </a:r>
          </a:p>
        </p:txBody>
      </p:sp>
      <p:sp>
        <p:nvSpPr>
          <p:cNvPr id="6" name="Rettangolo 5"/>
          <p:cNvSpPr/>
          <p:nvPr/>
        </p:nvSpPr>
        <p:spPr>
          <a:xfrm>
            <a:off x="1048299" y="2122720"/>
            <a:ext cx="8175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/>
              </a:rPr>
              <a:t>Conservative orbital evolution driven by GR is excluded at least in 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IGR J1749.8−2921.</a:t>
            </a:r>
            <a:r>
              <a:rPr lang="en-US" dirty="0" smtClean="0">
                <a:latin typeface="Times New Roman"/>
              </a:rPr>
              <a:t>  </a:t>
            </a:r>
          </a:p>
        </p:txBody>
      </p:sp>
      <p:sp>
        <p:nvSpPr>
          <p:cNvPr id="7" name="Rettangolo 6"/>
          <p:cNvSpPr/>
          <p:nvPr/>
        </p:nvSpPr>
        <p:spPr>
          <a:xfrm>
            <a:off x="1048300" y="2556916"/>
            <a:ext cx="76121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/>
              </a:rPr>
              <a:t>The large orbital period derivative detected in SAXJ1808.4−3658 implies a high</a:t>
            </a:r>
          </a:p>
          <a:p>
            <a:r>
              <a:rPr lang="en-US" dirty="0">
                <a:latin typeface="Times New Roman"/>
              </a:rPr>
              <a:t>a</a:t>
            </a:r>
            <a:r>
              <a:rPr lang="en-US" dirty="0" smtClean="0">
                <a:latin typeface="Times New Roman"/>
              </a:rPr>
              <a:t>verage mass transfer rate not compatible with a conservative scenario.  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1048299" y="3226395"/>
            <a:ext cx="6625183" cy="192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The </a:t>
            </a:r>
            <a:r>
              <a:rPr lang="it-IT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tidal-dissipation</a:t>
            </a:r>
            <a:r>
              <a:rPr lang="it-IT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Applegate</a:t>
            </a:r>
            <a:r>
              <a:rPr lang="it-IT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&amp; </a:t>
            </a:r>
            <a:r>
              <a:rPr lang="it-IT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Shaham</a:t>
            </a:r>
            <a:r>
              <a:rPr lang="it-IT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mechanism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that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produces</a:t>
            </a:r>
            <a:endParaRPr lang="it-IT" dirty="0" smtClean="0">
              <a:effectLst>
                <a:outerShdw blurRad="38100" dist="38100" dir="2700000" algn="tl">
                  <a:srgbClr val="DDDDDD"/>
                </a:outerShdw>
              </a:effectLst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  <a:p>
            <a:pPr>
              <a:lnSpc>
                <a:spcPct val="80000"/>
              </a:lnSpc>
              <a:defRPr/>
            </a:pP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quasi-</a:t>
            </a:r>
            <a:r>
              <a:rPr lang="it-IT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sinusoidal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orbital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period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modulation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works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in </a:t>
            </a:r>
            <a:r>
              <a:rPr lang="it-IT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PSR B1957+20 </a:t>
            </a:r>
            <a:r>
              <a:rPr lang="it-IT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because</a:t>
            </a:r>
            <a:r>
              <a:rPr lang="it-IT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the </a:t>
            </a:r>
            <a:r>
              <a:rPr lang="it-IT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companion</a:t>
            </a:r>
            <a:r>
              <a:rPr lang="it-IT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underfills</a:t>
            </a:r>
            <a:r>
              <a:rPr lang="it-IT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its</a:t>
            </a:r>
            <a:r>
              <a:rPr lang="it-IT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</a:t>
            </a:r>
            <a:r>
              <a:rPr lang="it-IT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Roche </a:t>
            </a:r>
            <a:r>
              <a:rPr lang="it-IT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Lobe</a:t>
            </a:r>
            <a:r>
              <a:rPr lang="it-IT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and </a:t>
            </a:r>
            <a:r>
              <a:rPr lang="it-IT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asinchronous</a:t>
            </a:r>
            <a:endParaRPr lang="it-IT" dirty="0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  <a:p>
            <a:pPr>
              <a:lnSpc>
                <a:spcPct val="80000"/>
              </a:lnSpc>
              <a:defRPr/>
            </a:pPr>
            <a:r>
              <a:rPr lang="it-IT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d</a:t>
            </a:r>
            <a:r>
              <a:rPr lang="it-IT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issipation</a:t>
            </a:r>
            <a:r>
              <a:rPr lang="it-IT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is</a:t>
            </a:r>
            <a:r>
              <a:rPr lang="it-IT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possible</a:t>
            </a:r>
            <a:r>
              <a:rPr lang="it-IT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.</a:t>
            </a:r>
            <a:endParaRPr lang="it-IT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  <a:p>
            <a:pPr>
              <a:lnSpc>
                <a:spcPct val="80000"/>
              </a:lnSpc>
              <a:defRPr/>
            </a:pPr>
            <a:endParaRPr lang="it-IT" dirty="0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  <a:p>
            <a:pPr>
              <a:lnSpc>
                <a:spcPct val="80000"/>
              </a:lnSpc>
              <a:defRPr/>
            </a:pPr>
            <a:r>
              <a:rPr lang="it-IT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T</a:t>
            </a:r>
            <a:r>
              <a:rPr lang="it-IT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he </a:t>
            </a:r>
            <a:r>
              <a:rPr lang="it-IT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companion</a:t>
            </a:r>
            <a:r>
              <a:rPr lang="it-IT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of SAXJ1808.4-3658 </a:t>
            </a:r>
            <a:r>
              <a:rPr lang="it-IT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fills</a:t>
            </a:r>
            <a:r>
              <a:rPr lang="it-IT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its</a:t>
            </a:r>
            <a:r>
              <a:rPr lang="it-IT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Roche </a:t>
            </a:r>
            <a:r>
              <a:rPr lang="it-IT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Lobe</a:t>
            </a:r>
            <a:r>
              <a:rPr lang="it-IT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, </a:t>
            </a:r>
            <a:r>
              <a:rPr lang="it-IT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and </a:t>
            </a:r>
            <a:r>
              <a:rPr lang="it-IT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tidal</a:t>
            </a:r>
            <a:r>
              <a:rPr lang="it-IT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dissipation</a:t>
            </a:r>
            <a:r>
              <a:rPr lang="it-IT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cannot</a:t>
            </a:r>
            <a:r>
              <a:rPr lang="it-IT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wok to </a:t>
            </a:r>
            <a:r>
              <a:rPr lang="it-IT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power</a:t>
            </a:r>
            <a:r>
              <a:rPr lang="it-IT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the </a:t>
            </a:r>
            <a:r>
              <a:rPr lang="it-IT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Applegate</a:t>
            </a:r>
            <a:r>
              <a:rPr lang="it-IT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&amp; </a:t>
            </a:r>
            <a:r>
              <a:rPr lang="it-IT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Shaham</a:t>
            </a:r>
            <a:r>
              <a:rPr lang="it-IT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mechanism</a:t>
            </a:r>
            <a:r>
              <a:rPr lang="it-IT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in </a:t>
            </a:r>
            <a:r>
              <a:rPr lang="it-IT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this</a:t>
            </a:r>
            <a:r>
              <a:rPr lang="it-IT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source</a:t>
            </a:r>
            <a:r>
              <a:rPr lang="it-IT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.</a:t>
            </a:r>
            <a:endParaRPr lang="it-IT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1026916" y="5155660"/>
            <a:ext cx="7906957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/>
              </a:rPr>
              <a:t>The </a:t>
            </a:r>
            <a:r>
              <a:rPr lang="it-IT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tidal-dissipation</a:t>
            </a:r>
            <a:r>
              <a:rPr lang="it-IT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Applegate</a:t>
            </a:r>
            <a:r>
              <a:rPr lang="it-IT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&amp; </a:t>
            </a:r>
            <a:r>
              <a:rPr lang="it-IT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Shaham</a:t>
            </a:r>
            <a:r>
              <a:rPr lang="it-IT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mechanism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could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explain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the small </a:t>
            </a:r>
          </a:p>
          <a:p>
            <a:r>
              <a:rPr lang="it-IT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d</a:t>
            </a:r>
            <a:r>
              <a:rPr lang="it-IT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iscrepancy</a:t>
            </a:r>
            <a:r>
              <a:rPr lang="en-US" dirty="0" smtClean="0">
                <a:latin typeface="Times New Roman"/>
              </a:rPr>
              <a:t> observed during the 2011 outburst (7s) that is comparable to the orbital</a:t>
            </a:r>
          </a:p>
          <a:p>
            <a:r>
              <a:rPr lang="en-US" dirty="0" smtClean="0">
                <a:latin typeface="Times New Roman"/>
              </a:rPr>
              <a:t>Fluctuations observed in </a:t>
            </a:r>
            <a:r>
              <a:rPr lang="it-IT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PSR B1957+</a:t>
            </a:r>
            <a:r>
              <a:rPr lang="it-IT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20. </a:t>
            </a:r>
          </a:p>
          <a:p>
            <a:r>
              <a:rPr lang="it-IT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Alternatively</a:t>
            </a:r>
            <a:r>
              <a:rPr lang="it-IT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, </a:t>
            </a:r>
            <a:r>
              <a:rPr lang="it-IT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fluctuations</a:t>
            </a:r>
            <a:r>
              <a:rPr lang="it-IT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of the mass</a:t>
            </a:r>
            <a:r>
              <a:rPr lang="it-IT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outflow</a:t>
            </a:r>
            <a:r>
              <a:rPr lang="it-IT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induced</a:t>
            </a:r>
            <a:r>
              <a:rPr lang="it-IT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by the </a:t>
            </a:r>
            <a:r>
              <a:rPr lang="it-IT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onset</a:t>
            </a:r>
            <a:r>
              <a:rPr lang="it-IT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of </a:t>
            </a:r>
          </a:p>
          <a:p>
            <a:r>
              <a:rPr lang="it-IT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Radio-</a:t>
            </a:r>
            <a:r>
              <a:rPr lang="it-IT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ejection</a:t>
            </a:r>
            <a:r>
              <a:rPr lang="it-IT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are </a:t>
            </a:r>
            <a:r>
              <a:rPr lang="it-IT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proportional</a:t>
            </a:r>
            <a:r>
              <a:rPr lang="it-IT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to </a:t>
            </a:r>
            <a:r>
              <a:rPr lang="it-IT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fluctuations</a:t>
            </a:r>
            <a:r>
              <a:rPr lang="it-IT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in </a:t>
            </a:r>
            <a:r>
              <a:rPr lang="it-IT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dP</a:t>
            </a:r>
            <a:r>
              <a:rPr lang="it-IT" baseline="-25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ORB</a:t>
            </a:r>
            <a:r>
              <a:rPr lang="it-IT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/</a:t>
            </a:r>
            <a:r>
              <a:rPr lang="it-IT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dt</a:t>
            </a:r>
            <a:endParaRPr lang="it-IT" baseline="30000" dirty="0"/>
          </a:p>
        </p:txBody>
      </p:sp>
    </p:spTree>
    <p:extLst>
      <p:ext uri="{BB962C8B-B14F-4D97-AF65-F5344CB8AC3E}">
        <p14:creationId xmlns:p14="http://schemas.microsoft.com/office/powerpoint/2010/main" val="1224564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4" grpId="0"/>
      <p:bldP spid="6" grpId="0"/>
      <p:bldP spid="7" grpId="0"/>
      <p:bldP spid="9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2285" y="2009775"/>
            <a:ext cx="7772400" cy="2308225"/>
          </a:xfrm>
        </p:spPr>
        <p:txBody>
          <a:bodyPr/>
          <a:lstStyle/>
          <a:p>
            <a:pPr eaLnBrk="1" hangingPunct="1"/>
            <a:r>
              <a:rPr lang="it-IT" sz="4800" i="0" dirty="0" err="1" smtClean="0">
                <a:solidFill>
                  <a:schemeClr val="tx1"/>
                </a:solidFill>
                <a:latin typeface="Times New Roman"/>
              </a:rPr>
              <a:t>That</a:t>
            </a:r>
            <a:r>
              <a:rPr lang="it-IT" sz="4800" i="0" dirty="0" smtClean="0">
                <a:solidFill>
                  <a:schemeClr val="tx1"/>
                </a:solidFill>
                <a:latin typeface="Times New Roman"/>
              </a:rPr>
              <a:t>’s </a:t>
            </a:r>
            <a:r>
              <a:rPr lang="it-IT" sz="4800" i="0" dirty="0" err="1" smtClean="0">
                <a:solidFill>
                  <a:schemeClr val="tx1"/>
                </a:solidFill>
                <a:latin typeface="Times New Roman"/>
              </a:rPr>
              <a:t>all</a:t>
            </a:r>
            <a:r>
              <a:rPr lang="it-IT" sz="4800" i="0" dirty="0" smtClean="0">
                <a:solidFill>
                  <a:schemeClr val="tx1"/>
                </a:solidFill>
                <a:latin typeface="Times New Roman"/>
              </a:rPr>
              <a:t> </a:t>
            </a:r>
            <a:r>
              <a:rPr lang="it-IT" sz="4800" i="0" dirty="0" err="1" smtClean="0">
                <a:solidFill>
                  <a:schemeClr val="tx1"/>
                </a:solidFill>
                <a:latin typeface="Times New Roman"/>
              </a:rPr>
              <a:t>Folks</a:t>
            </a:r>
            <a:r>
              <a:rPr lang="it-IT" sz="4800" i="0" dirty="0" smtClean="0">
                <a:solidFill>
                  <a:schemeClr val="tx1"/>
                </a:solidFill>
                <a:latin typeface="Times New Roman"/>
              </a:rPr>
              <a:t>!</a:t>
            </a:r>
            <a:br>
              <a:rPr lang="it-IT" sz="4800" i="0" dirty="0" smtClean="0">
                <a:solidFill>
                  <a:schemeClr val="tx1"/>
                </a:solidFill>
                <a:latin typeface="Times New Roman"/>
              </a:rPr>
            </a:br>
            <a:r>
              <a:rPr lang="it-IT" sz="4800" i="0" dirty="0" err="1" smtClean="0">
                <a:solidFill>
                  <a:schemeClr val="tx1"/>
                </a:solidFill>
                <a:latin typeface="Times New Roman"/>
              </a:rPr>
              <a:t>Thank</a:t>
            </a:r>
            <a:r>
              <a:rPr lang="it-IT" sz="4800" i="0" dirty="0" smtClean="0">
                <a:solidFill>
                  <a:schemeClr val="tx1"/>
                </a:solidFill>
                <a:latin typeface="Times New Roman"/>
              </a:rPr>
              <a:t> </a:t>
            </a:r>
            <a:r>
              <a:rPr lang="it-IT" sz="4800" i="0" dirty="0" err="1" smtClean="0">
                <a:solidFill>
                  <a:schemeClr val="tx1"/>
                </a:solidFill>
                <a:latin typeface="Times New Roman"/>
              </a:rPr>
              <a:t>you</a:t>
            </a:r>
            <a:r>
              <a:rPr lang="it-IT" sz="4800" i="0" dirty="0" smtClean="0">
                <a:solidFill>
                  <a:schemeClr val="tx1"/>
                </a:solidFill>
                <a:latin typeface="Times New Roman"/>
              </a:rPr>
              <a:t> </a:t>
            </a:r>
            <a:r>
              <a:rPr lang="it-IT" sz="4800" i="0" dirty="0" err="1" smtClean="0">
                <a:solidFill>
                  <a:schemeClr val="tx1"/>
                </a:solidFill>
                <a:latin typeface="Times New Roman"/>
              </a:rPr>
              <a:t>for</a:t>
            </a:r>
            <a:r>
              <a:rPr lang="it-IT" sz="4800" i="0" dirty="0" smtClean="0">
                <a:solidFill>
                  <a:schemeClr val="tx1"/>
                </a:solidFill>
                <a:latin typeface="Times New Roman"/>
              </a:rPr>
              <a:t> </a:t>
            </a:r>
            <a:r>
              <a:rPr lang="it-IT" sz="4800" i="0" dirty="0" err="1" smtClean="0">
                <a:solidFill>
                  <a:schemeClr val="tx1"/>
                </a:solidFill>
                <a:latin typeface="Times New Roman"/>
              </a:rPr>
              <a:t>your</a:t>
            </a:r>
            <a:r>
              <a:rPr lang="it-IT" sz="4800" i="0" dirty="0" smtClean="0">
                <a:solidFill>
                  <a:schemeClr val="tx1"/>
                </a:solidFill>
                <a:latin typeface="Times New Roman"/>
              </a:rPr>
              <a:t> </a:t>
            </a:r>
            <a:r>
              <a:rPr lang="it-IT" sz="4800" i="0" dirty="0" err="1" smtClean="0">
                <a:solidFill>
                  <a:schemeClr val="tx1"/>
                </a:solidFill>
                <a:latin typeface="Times New Roman"/>
              </a:rPr>
              <a:t>attention</a:t>
            </a:r>
            <a:endParaRPr lang="it-IT" sz="4800" i="0" dirty="0" smtClean="0">
              <a:solidFill>
                <a:schemeClr val="tx1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90275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69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9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69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69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973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9"/>
          <p:cNvSpPr txBox="1">
            <a:spLocks/>
          </p:cNvSpPr>
          <p:nvPr/>
        </p:nvSpPr>
        <p:spPr>
          <a:xfrm>
            <a:off x="973350" y="9360"/>
            <a:ext cx="8170650" cy="53874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defTabSz="457200">
              <a:spcBef>
                <a:spcPts val="0"/>
              </a:spcBef>
            </a:pPr>
            <a:r>
              <a:rPr lang="it-IT" sz="2800" dirty="0" smtClean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The Radio-</a:t>
            </a:r>
            <a:r>
              <a:rPr lang="it-IT" sz="2800" dirty="0" err="1" smtClean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Ejection</a:t>
            </a:r>
            <a:r>
              <a:rPr lang="it-IT" sz="2800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 </a:t>
            </a:r>
            <a:r>
              <a:rPr lang="it-IT" sz="2800" dirty="0" err="1" smtClean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mechanism</a:t>
            </a:r>
            <a:r>
              <a:rPr lang="it-IT" sz="2800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 </a:t>
            </a:r>
            <a:r>
              <a:rPr lang="it-IT" sz="2200" dirty="0" smtClean="0">
                <a:solidFill>
                  <a:prstClr val="black"/>
                </a:solidFill>
                <a:effectLst/>
                <a:latin typeface="Times New Roman"/>
                <a:ea typeface="+mn-ea"/>
                <a:cs typeface="+mn-cs"/>
              </a:rPr>
              <a:t>(Burderi et al. 2001, </a:t>
            </a:r>
            <a:r>
              <a:rPr lang="it-IT" sz="2200" dirty="0" err="1" smtClean="0">
                <a:solidFill>
                  <a:prstClr val="black"/>
                </a:solidFill>
                <a:effectLst/>
                <a:latin typeface="Times New Roman"/>
                <a:ea typeface="+mn-ea"/>
                <a:cs typeface="+mn-cs"/>
              </a:rPr>
              <a:t>ApJ</a:t>
            </a:r>
            <a:r>
              <a:rPr lang="it-IT" sz="2200" dirty="0" smtClean="0">
                <a:solidFill>
                  <a:prstClr val="black"/>
                </a:solidFill>
                <a:effectLst/>
                <a:latin typeface="Times New Roman"/>
                <a:ea typeface="+mn-ea"/>
                <a:cs typeface="+mn-cs"/>
              </a:rPr>
              <a:t>)</a:t>
            </a:r>
            <a:endParaRPr lang="it-IT" sz="2200" dirty="0">
              <a:solidFill>
                <a:prstClr val="black"/>
              </a:solidFill>
              <a:effectLst/>
              <a:latin typeface="Times New Roman"/>
              <a:ea typeface="+mn-ea"/>
              <a:cs typeface="+mn-cs"/>
            </a:endParaRPr>
          </a:p>
        </p:txBody>
      </p:sp>
      <p:cxnSp>
        <p:nvCxnSpPr>
          <p:cNvPr id="5" name="Connettore 2 4"/>
          <p:cNvCxnSpPr/>
          <p:nvPr/>
        </p:nvCxnSpPr>
        <p:spPr>
          <a:xfrm>
            <a:off x="2312737" y="6336632"/>
            <a:ext cx="582863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 flipV="1">
            <a:off x="2312737" y="3195055"/>
            <a:ext cx="0" cy="2566734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2331457" y="1524000"/>
            <a:ext cx="810122" cy="1671053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>
            <a:off x="3141579" y="3195053"/>
            <a:ext cx="3839277" cy="2566736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>
            <a:off x="2438400" y="1737895"/>
            <a:ext cx="1184442" cy="1069473"/>
          </a:xfrm>
          <a:prstGeom prst="line">
            <a:avLst/>
          </a:prstGeom>
          <a:ln w="38100">
            <a:solidFill>
              <a:srgbClr val="FF0000"/>
            </a:solidFill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/>
        </p:nvCxnSpPr>
        <p:spPr>
          <a:xfrm>
            <a:off x="2764584" y="2419656"/>
            <a:ext cx="858258" cy="753967"/>
          </a:xfrm>
          <a:prstGeom prst="line">
            <a:avLst/>
          </a:prstGeom>
          <a:ln w="38100">
            <a:solidFill>
              <a:srgbClr val="FF0000"/>
            </a:solidFill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/>
          <p:nvPr/>
        </p:nvCxnSpPr>
        <p:spPr>
          <a:xfrm>
            <a:off x="3152256" y="3173623"/>
            <a:ext cx="1184442" cy="1069473"/>
          </a:xfrm>
          <a:prstGeom prst="line">
            <a:avLst/>
          </a:prstGeom>
          <a:ln w="38100">
            <a:solidFill>
              <a:srgbClr val="FF0000"/>
            </a:solidFill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/>
          <p:cNvSpPr txBox="1"/>
          <p:nvPr/>
        </p:nvSpPr>
        <p:spPr>
          <a:xfrm>
            <a:off x="3609474" y="2526612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latin typeface="Times New Roman"/>
              </a:rPr>
              <a:t>accretor</a:t>
            </a:r>
            <a:endParaRPr lang="it-IT" dirty="0">
              <a:latin typeface="Times New Roman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3668298" y="4269804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Times New Roman"/>
              </a:rPr>
              <a:t>radio-</a:t>
            </a:r>
            <a:r>
              <a:rPr lang="it-IT" dirty="0" err="1" smtClean="0">
                <a:latin typeface="Times New Roman"/>
              </a:rPr>
              <a:t>ejector</a:t>
            </a:r>
            <a:endParaRPr lang="it-IT" dirty="0">
              <a:latin typeface="Times New Roman"/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3566706" y="2924988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latin typeface="Times New Roman"/>
              </a:rPr>
              <a:t>propeller</a:t>
            </a:r>
            <a:endParaRPr lang="it-IT" dirty="0">
              <a:latin typeface="Times New Roman"/>
            </a:endParaRPr>
          </a:p>
        </p:txBody>
      </p:sp>
      <p:cxnSp>
        <p:nvCxnSpPr>
          <p:cNvPr id="37" name="Connettore 1 36"/>
          <p:cNvCxnSpPr/>
          <p:nvPr/>
        </p:nvCxnSpPr>
        <p:spPr>
          <a:xfrm>
            <a:off x="2764584" y="2419656"/>
            <a:ext cx="0" cy="476288"/>
          </a:xfrm>
          <a:prstGeom prst="line">
            <a:avLst/>
          </a:prstGeom>
          <a:ln>
            <a:prstDash val="dash"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/>
          <p:nvPr/>
        </p:nvCxnSpPr>
        <p:spPr>
          <a:xfrm>
            <a:off x="3152256" y="3195053"/>
            <a:ext cx="18720" cy="3133563"/>
          </a:xfrm>
          <a:prstGeom prst="line">
            <a:avLst/>
          </a:prstGeom>
          <a:ln>
            <a:prstDash val="dash"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41"/>
          <p:cNvCxnSpPr/>
          <p:nvPr/>
        </p:nvCxnSpPr>
        <p:spPr>
          <a:xfrm>
            <a:off x="6980856" y="5761789"/>
            <a:ext cx="0" cy="598915"/>
          </a:xfrm>
          <a:prstGeom prst="line">
            <a:avLst/>
          </a:prstGeom>
          <a:ln>
            <a:prstDash val="dash"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6042486" y="2098837"/>
            <a:ext cx="2180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Times New Roman"/>
              </a:rPr>
              <a:t>P</a:t>
            </a:r>
            <a:r>
              <a:rPr lang="it-IT" baseline="-25000" dirty="0" smtClean="0">
                <a:latin typeface="Times New Roman"/>
              </a:rPr>
              <a:t>DISC</a:t>
            </a:r>
            <a:r>
              <a:rPr lang="it-IT" dirty="0" smtClean="0">
                <a:latin typeface="Times New Roman"/>
              </a:rPr>
              <a:t> ≈ </a:t>
            </a:r>
            <a:r>
              <a:rPr lang="it-IT" dirty="0" err="1" smtClean="0">
                <a:latin typeface="Times New Roman"/>
              </a:rPr>
              <a:t>dM</a:t>
            </a:r>
            <a:r>
              <a:rPr lang="it-IT" dirty="0" smtClean="0">
                <a:latin typeface="Times New Roman"/>
              </a:rPr>
              <a:t>/</a:t>
            </a:r>
            <a:r>
              <a:rPr lang="it-IT" dirty="0" err="1" smtClean="0">
                <a:latin typeface="Times New Roman"/>
              </a:rPr>
              <a:t>dt</a:t>
            </a:r>
            <a:r>
              <a:rPr lang="it-IT" dirty="0" smtClean="0">
                <a:latin typeface="Times New Roman"/>
              </a:rPr>
              <a:t> × </a:t>
            </a:r>
            <a:r>
              <a:rPr lang="it-IT" dirty="0" err="1" smtClean="0">
                <a:latin typeface="Times New Roman"/>
              </a:rPr>
              <a:t>r</a:t>
            </a:r>
            <a:r>
              <a:rPr lang="it-IT" dirty="0" smtClean="0">
                <a:latin typeface="Times New Roman"/>
              </a:rPr>
              <a:t> </a:t>
            </a:r>
            <a:r>
              <a:rPr lang="it-IT" baseline="30000" dirty="0" smtClean="0">
                <a:latin typeface="Times New Roman"/>
              </a:rPr>
              <a:t>−2.5</a:t>
            </a:r>
            <a:endParaRPr lang="it-IT" baseline="30000" dirty="0">
              <a:latin typeface="Times New Roman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1303102" y="2844958"/>
            <a:ext cx="1727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Times New Roman"/>
              </a:rPr>
              <a:t>P</a:t>
            </a:r>
            <a:r>
              <a:rPr lang="it-IT" baseline="-25000" dirty="0" smtClean="0">
                <a:latin typeface="Times New Roman"/>
              </a:rPr>
              <a:t>MAG</a:t>
            </a:r>
            <a:r>
              <a:rPr lang="it-IT" dirty="0" smtClean="0">
                <a:latin typeface="Times New Roman"/>
              </a:rPr>
              <a:t> ≈ B</a:t>
            </a:r>
            <a:r>
              <a:rPr lang="it-IT" baseline="30000" dirty="0" smtClean="0">
                <a:latin typeface="Times New Roman"/>
              </a:rPr>
              <a:t>2</a:t>
            </a:r>
            <a:r>
              <a:rPr lang="it-IT" dirty="0" smtClean="0">
                <a:latin typeface="Times New Roman"/>
              </a:rPr>
              <a:t> × </a:t>
            </a:r>
            <a:r>
              <a:rPr lang="it-IT" dirty="0" err="1" smtClean="0">
                <a:latin typeface="Times New Roman"/>
              </a:rPr>
              <a:t>r</a:t>
            </a:r>
            <a:r>
              <a:rPr lang="it-IT" dirty="0" smtClean="0">
                <a:latin typeface="Times New Roman"/>
              </a:rPr>
              <a:t> </a:t>
            </a:r>
            <a:r>
              <a:rPr lang="it-IT" baseline="30000" dirty="0" smtClean="0">
                <a:latin typeface="Times New Roman"/>
              </a:rPr>
              <a:t>−6</a:t>
            </a:r>
            <a:endParaRPr lang="it-IT" baseline="30000" dirty="0">
              <a:latin typeface="Times New Roman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304197" y="5176368"/>
            <a:ext cx="1948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Times New Roman"/>
              </a:rPr>
              <a:t>P</a:t>
            </a:r>
            <a:r>
              <a:rPr lang="it-IT" baseline="-25000" dirty="0" smtClean="0">
                <a:latin typeface="Times New Roman"/>
              </a:rPr>
              <a:t>PSR</a:t>
            </a:r>
            <a:r>
              <a:rPr lang="it-IT" dirty="0" smtClean="0">
                <a:latin typeface="Times New Roman"/>
              </a:rPr>
              <a:t> ≈ B</a:t>
            </a:r>
            <a:r>
              <a:rPr lang="it-IT" baseline="30000" dirty="0" smtClean="0">
                <a:latin typeface="Times New Roman"/>
              </a:rPr>
              <a:t>2</a:t>
            </a:r>
            <a:r>
              <a:rPr lang="it-IT" dirty="0" smtClean="0">
                <a:latin typeface="Times New Roman"/>
              </a:rPr>
              <a:t> Ω</a:t>
            </a:r>
            <a:r>
              <a:rPr lang="it-IT" baseline="30000" dirty="0" smtClean="0">
                <a:latin typeface="Times New Roman"/>
              </a:rPr>
              <a:t>4</a:t>
            </a:r>
            <a:r>
              <a:rPr lang="it-IT" dirty="0" smtClean="0">
                <a:latin typeface="Times New Roman"/>
              </a:rPr>
              <a:t> × </a:t>
            </a:r>
            <a:r>
              <a:rPr lang="it-IT" dirty="0" err="1" smtClean="0">
                <a:latin typeface="Times New Roman"/>
              </a:rPr>
              <a:t>r</a:t>
            </a:r>
            <a:r>
              <a:rPr lang="it-IT" dirty="0" smtClean="0">
                <a:latin typeface="Times New Roman"/>
              </a:rPr>
              <a:t> </a:t>
            </a:r>
            <a:r>
              <a:rPr lang="it-IT" baseline="30000" dirty="0" smtClean="0">
                <a:latin typeface="Times New Roman"/>
              </a:rPr>
              <a:t>−2</a:t>
            </a:r>
            <a:endParaRPr lang="it-IT" baseline="30000" dirty="0">
              <a:latin typeface="Times New Roman"/>
            </a:endParaRPr>
          </a:p>
        </p:txBody>
      </p:sp>
      <p:cxnSp>
        <p:nvCxnSpPr>
          <p:cNvPr id="21" name="Connettore 2 20"/>
          <p:cNvCxnSpPr/>
          <p:nvPr/>
        </p:nvCxnSpPr>
        <p:spPr>
          <a:xfrm flipV="1">
            <a:off x="2323441" y="1114936"/>
            <a:ext cx="0" cy="17810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>
            <a:off x="2783304" y="3173623"/>
            <a:ext cx="0" cy="3146977"/>
          </a:xfrm>
          <a:prstGeom prst="line">
            <a:avLst/>
          </a:prstGeom>
          <a:ln>
            <a:prstDash val="dash"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/>
        </p:nvCxnSpPr>
        <p:spPr>
          <a:xfrm>
            <a:off x="5518392" y="1917031"/>
            <a:ext cx="1184442" cy="1069473"/>
          </a:xfrm>
          <a:prstGeom prst="line">
            <a:avLst/>
          </a:prstGeom>
          <a:ln w="38100">
            <a:solidFill>
              <a:srgbClr val="FF0000"/>
            </a:solidFill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/>
          <p:cNvSpPr txBox="1"/>
          <p:nvPr/>
        </p:nvSpPr>
        <p:spPr>
          <a:xfrm>
            <a:off x="6930126" y="5713549"/>
            <a:ext cx="200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Times New Roman"/>
              </a:rPr>
              <a:t>Roche-</a:t>
            </a:r>
            <a:r>
              <a:rPr lang="it-IT" dirty="0" err="1" smtClean="0">
                <a:latin typeface="Times New Roman"/>
              </a:rPr>
              <a:t>Lobe</a:t>
            </a:r>
            <a:r>
              <a:rPr lang="it-IT" dirty="0" smtClean="0">
                <a:latin typeface="Times New Roman"/>
              </a:rPr>
              <a:t> </a:t>
            </a:r>
            <a:r>
              <a:rPr lang="it-IT" dirty="0" err="1">
                <a:latin typeface="Times New Roman"/>
              </a:rPr>
              <a:t>R</a:t>
            </a:r>
            <a:r>
              <a:rPr lang="it-IT" dirty="0" err="1" smtClean="0">
                <a:latin typeface="Times New Roman"/>
              </a:rPr>
              <a:t>adius</a:t>
            </a:r>
            <a:endParaRPr lang="it-IT" baseline="30000" dirty="0">
              <a:latin typeface="Times New Roman"/>
            </a:endParaRPr>
          </a:p>
        </p:txBody>
      </p:sp>
      <p:sp>
        <p:nvSpPr>
          <p:cNvPr id="40" name="CasellaDiTesto 39"/>
          <p:cNvSpPr txBox="1"/>
          <p:nvPr/>
        </p:nvSpPr>
        <p:spPr>
          <a:xfrm>
            <a:off x="973350" y="5638693"/>
            <a:ext cx="1870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latin typeface="Times New Roman"/>
              </a:rPr>
              <a:t>Corotation</a:t>
            </a:r>
            <a:r>
              <a:rPr lang="it-IT" dirty="0">
                <a:latin typeface="Times New Roman"/>
              </a:rPr>
              <a:t> </a:t>
            </a:r>
            <a:r>
              <a:rPr lang="it-IT" dirty="0" err="1" smtClean="0">
                <a:latin typeface="Times New Roman"/>
              </a:rPr>
              <a:t>Radius</a:t>
            </a:r>
            <a:endParaRPr lang="it-IT" baseline="30000" dirty="0">
              <a:latin typeface="Times New Roman"/>
            </a:endParaRPr>
          </a:p>
        </p:txBody>
      </p:sp>
      <p:sp>
        <p:nvSpPr>
          <p:cNvPr id="41" name="CasellaDiTesto 40"/>
          <p:cNvSpPr txBox="1"/>
          <p:nvPr/>
        </p:nvSpPr>
        <p:spPr>
          <a:xfrm>
            <a:off x="3117582" y="5670781"/>
            <a:ext cx="2216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Times New Roman"/>
              </a:rPr>
              <a:t>Light-</a:t>
            </a:r>
            <a:r>
              <a:rPr lang="it-IT" dirty="0" err="1" smtClean="0">
                <a:latin typeface="Times New Roman"/>
              </a:rPr>
              <a:t>cylinder</a:t>
            </a:r>
            <a:r>
              <a:rPr lang="it-IT" dirty="0" smtClean="0">
                <a:latin typeface="Times New Roman"/>
              </a:rPr>
              <a:t> </a:t>
            </a:r>
            <a:r>
              <a:rPr lang="it-IT" dirty="0" err="1" smtClean="0">
                <a:latin typeface="Times New Roman"/>
              </a:rPr>
              <a:t>Radius</a:t>
            </a:r>
            <a:endParaRPr lang="it-IT" baseline="30000" dirty="0">
              <a:latin typeface="Times New Roman"/>
            </a:endParaRPr>
          </a:p>
        </p:txBody>
      </p:sp>
      <p:cxnSp>
        <p:nvCxnSpPr>
          <p:cNvPr id="43" name="Connettore 2 42"/>
          <p:cNvCxnSpPr/>
          <p:nvPr/>
        </p:nvCxnSpPr>
        <p:spPr>
          <a:xfrm flipV="1">
            <a:off x="2315425" y="5980909"/>
            <a:ext cx="0" cy="361316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Freccia circolare a destra 48"/>
          <p:cNvSpPr/>
          <p:nvPr/>
        </p:nvSpPr>
        <p:spPr>
          <a:xfrm>
            <a:off x="6722040" y="3278796"/>
            <a:ext cx="731520" cy="2494160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innerShdw blurRad="63500" dist="50800" dir="13500000">
              <a:srgbClr val="000000">
                <a:alpha val="50000"/>
              </a:srgbClr>
            </a:innerShdw>
          </a:effectLst>
          <a:scene3d>
            <a:camera prst="orthographicFront">
              <a:rot lat="1080000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accent1">
                <a:shade val="8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50" name="CasellaDiTesto 49"/>
          <p:cNvSpPr txBox="1"/>
          <p:nvPr/>
        </p:nvSpPr>
        <p:spPr>
          <a:xfrm>
            <a:off x="7424742" y="3186997"/>
            <a:ext cx="749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latin typeface="Times New Roman"/>
              </a:rPr>
              <a:t>dM</a:t>
            </a:r>
            <a:r>
              <a:rPr lang="it-IT" dirty="0" smtClean="0">
                <a:latin typeface="Times New Roman"/>
              </a:rPr>
              <a:t>/</a:t>
            </a:r>
            <a:r>
              <a:rPr lang="it-IT" dirty="0" err="1" smtClean="0">
                <a:latin typeface="Times New Roman"/>
              </a:rPr>
              <a:t>dt</a:t>
            </a:r>
            <a:endParaRPr lang="it-IT" baseline="30000" dirty="0">
              <a:latin typeface="Times New Roman"/>
            </a:endParaRPr>
          </a:p>
        </p:txBody>
      </p:sp>
      <p:sp>
        <p:nvSpPr>
          <p:cNvPr id="51" name="CasellaDiTesto 50"/>
          <p:cNvSpPr txBox="1"/>
          <p:nvPr/>
        </p:nvSpPr>
        <p:spPr>
          <a:xfrm>
            <a:off x="6881970" y="4275156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Times New Roman"/>
              </a:rPr>
              <a:t>radio-</a:t>
            </a:r>
            <a:r>
              <a:rPr lang="it-IT" dirty="0" err="1" smtClean="0">
                <a:latin typeface="Times New Roman"/>
              </a:rPr>
              <a:t>ejector</a:t>
            </a:r>
            <a:endParaRPr lang="it-IT" dirty="0">
              <a:latin typeface="Times New Roman"/>
            </a:endParaRPr>
          </a:p>
        </p:txBody>
      </p:sp>
      <p:sp>
        <p:nvSpPr>
          <p:cNvPr id="52" name="CasellaDiTesto 51"/>
          <p:cNvSpPr txBox="1"/>
          <p:nvPr/>
        </p:nvSpPr>
        <p:spPr>
          <a:xfrm>
            <a:off x="4288578" y="6360564"/>
            <a:ext cx="2364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Times New Roman"/>
              </a:rPr>
              <a:t>l</a:t>
            </a:r>
            <a:r>
              <a:rPr lang="it-IT" dirty="0" smtClean="0">
                <a:latin typeface="Times New Roman"/>
              </a:rPr>
              <a:t>og </a:t>
            </a:r>
            <a:r>
              <a:rPr lang="it-IT" dirty="0" err="1" smtClean="0">
                <a:latin typeface="Times New Roman"/>
              </a:rPr>
              <a:t>r</a:t>
            </a:r>
            <a:r>
              <a:rPr lang="it-IT" dirty="0" smtClean="0">
                <a:latin typeface="Times New Roman"/>
              </a:rPr>
              <a:t>   (from NS center)</a:t>
            </a:r>
            <a:endParaRPr lang="it-IT" dirty="0">
              <a:latin typeface="Times New Roman"/>
            </a:endParaRPr>
          </a:p>
        </p:txBody>
      </p:sp>
      <p:sp>
        <p:nvSpPr>
          <p:cNvPr id="53" name="CasellaDiTesto 52"/>
          <p:cNvSpPr txBox="1"/>
          <p:nvPr/>
        </p:nvSpPr>
        <p:spPr>
          <a:xfrm>
            <a:off x="1553397" y="3991590"/>
            <a:ext cx="652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Times New Roman"/>
              </a:rPr>
              <a:t>l</a:t>
            </a:r>
            <a:r>
              <a:rPr lang="it-IT" dirty="0" smtClean="0">
                <a:latin typeface="Times New Roman"/>
              </a:rPr>
              <a:t>og </a:t>
            </a:r>
            <a:r>
              <a:rPr lang="it-IT" dirty="0" err="1">
                <a:latin typeface="Times New Roman"/>
              </a:rPr>
              <a:t>p</a:t>
            </a:r>
            <a:endParaRPr lang="it-IT" dirty="0">
              <a:latin typeface="Times New Roman"/>
            </a:endParaRPr>
          </a:p>
        </p:txBody>
      </p:sp>
      <p:sp>
        <p:nvSpPr>
          <p:cNvPr id="56" name="CasellaDiTesto 55"/>
          <p:cNvSpPr txBox="1"/>
          <p:nvPr/>
        </p:nvSpPr>
        <p:spPr>
          <a:xfrm>
            <a:off x="2618518" y="457438"/>
            <a:ext cx="63073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Times New Roman"/>
              </a:rPr>
              <a:t>Pressure of a </a:t>
            </a:r>
            <a:r>
              <a:rPr lang="it-IT" dirty="0" err="1" smtClean="0">
                <a:latin typeface="Times New Roman"/>
              </a:rPr>
              <a:t>rotating</a:t>
            </a:r>
            <a:r>
              <a:rPr lang="it-IT" dirty="0" smtClean="0">
                <a:latin typeface="Times New Roman"/>
              </a:rPr>
              <a:t> </a:t>
            </a:r>
            <a:r>
              <a:rPr lang="it-IT" dirty="0" err="1" smtClean="0">
                <a:latin typeface="Times New Roman"/>
              </a:rPr>
              <a:t>magnetic</a:t>
            </a:r>
            <a:r>
              <a:rPr lang="it-IT" dirty="0" smtClean="0">
                <a:latin typeface="Times New Roman"/>
              </a:rPr>
              <a:t> </a:t>
            </a:r>
            <a:r>
              <a:rPr lang="it-IT" dirty="0" err="1" smtClean="0">
                <a:latin typeface="Times New Roman"/>
              </a:rPr>
              <a:t>dipole</a:t>
            </a:r>
            <a:endParaRPr lang="it-IT" dirty="0" smtClean="0">
              <a:latin typeface="Times New Roman"/>
            </a:endParaRPr>
          </a:p>
          <a:p>
            <a:r>
              <a:rPr lang="it-IT" dirty="0" err="1" smtClean="0">
                <a:latin typeface="Times New Roman"/>
              </a:rPr>
              <a:t>Magnetostatic</a:t>
            </a:r>
            <a:r>
              <a:rPr lang="it-IT" dirty="0" smtClean="0">
                <a:latin typeface="Times New Roman"/>
              </a:rPr>
              <a:t> (inside light </a:t>
            </a:r>
            <a:r>
              <a:rPr lang="it-IT" dirty="0" err="1" smtClean="0">
                <a:latin typeface="Times New Roman"/>
              </a:rPr>
              <a:t>cylinder</a:t>
            </a:r>
            <a:r>
              <a:rPr lang="it-IT" dirty="0" smtClean="0">
                <a:latin typeface="Times New Roman"/>
              </a:rPr>
              <a:t>): P</a:t>
            </a:r>
            <a:r>
              <a:rPr lang="it-IT" baseline="-25000" dirty="0" smtClean="0">
                <a:latin typeface="Times New Roman"/>
              </a:rPr>
              <a:t>MAG</a:t>
            </a:r>
            <a:r>
              <a:rPr lang="it-IT" dirty="0" smtClean="0">
                <a:latin typeface="Times New Roman"/>
              </a:rPr>
              <a:t> ≈ B</a:t>
            </a:r>
            <a:r>
              <a:rPr lang="it-IT" baseline="30000" dirty="0" smtClean="0">
                <a:latin typeface="Times New Roman"/>
              </a:rPr>
              <a:t>2</a:t>
            </a:r>
            <a:r>
              <a:rPr lang="it-IT" dirty="0" smtClean="0">
                <a:latin typeface="Times New Roman"/>
              </a:rPr>
              <a:t> × </a:t>
            </a:r>
            <a:r>
              <a:rPr lang="it-IT" dirty="0" err="1" smtClean="0">
                <a:latin typeface="Times New Roman"/>
              </a:rPr>
              <a:t>r</a:t>
            </a:r>
            <a:r>
              <a:rPr lang="it-IT" dirty="0" smtClean="0">
                <a:latin typeface="Times New Roman"/>
              </a:rPr>
              <a:t> </a:t>
            </a:r>
            <a:r>
              <a:rPr lang="it-IT" baseline="30000" dirty="0" smtClean="0">
                <a:latin typeface="Times New Roman"/>
              </a:rPr>
              <a:t>−6</a:t>
            </a:r>
          </a:p>
          <a:p>
            <a:r>
              <a:rPr lang="it-IT" dirty="0" smtClean="0">
                <a:latin typeface="Times New Roman"/>
              </a:rPr>
              <a:t>Radiative (</a:t>
            </a:r>
            <a:r>
              <a:rPr lang="it-IT" dirty="0" err="1" smtClean="0">
                <a:latin typeface="Times New Roman"/>
              </a:rPr>
              <a:t>outside</a:t>
            </a:r>
            <a:r>
              <a:rPr lang="it-IT" dirty="0" smtClean="0">
                <a:latin typeface="Times New Roman"/>
              </a:rPr>
              <a:t> </a:t>
            </a:r>
            <a:r>
              <a:rPr lang="it-IT" dirty="0">
                <a:latin typeface="Times New Roman"/>
              </a:rPr>
              <a:t>light </a:t>
            </a:r>
            <a:r>
              <a:rPr lang="it-IT" dirty="0" err="1">
                <a:latin typeface="Times New Roman"/>
              </a:rPr>
              <a:t>cylinder</a:t>
            </a:r>
            <a:r>
              <a:rPr lang="it-IT" dirty="0" smtClean="0">
                <a:latin typeface="Times New Roman"/>
              </a:rPr>
              <a:t>)</a:t>
            </a:r>
            <a:r>
              <a:rPr lang="it-IT" dirty="0">
                <a:latin typeface="Times New Roman"/>
              </a:rPr>
              <a:t> </a:t>
            </a:r>
            <a:r>
              <a:rPr lang="it-IT" dirty="0" err="1" smtClean="0">
                <a:latin typeface="Times New Roman"/>
              </a:rPr>
              <a:t>ν</a:t>
            </a:r>
            <a:r>
              <a:rPr lang="it-IT" baseline="-25000" dirty="0" err="1" smtClean="0">
                <a:latin typeface="Times New Roman"/>
              </a:rPr>
              <a:t>RAD</a:t>
            </a:r>
            <a:r>
              <a:rPr lang="it-IT" dirty="0" smtClean="0">
                <a:latin typeface="Times New Roman"/>
              </a:rPr>
              <a:t> </a:t>
            </a:r>
            <a:r>
              <a:rPr lang="it-IT" dirty="0">
                <a:latin typeface="Times New Roman"/>
              </a:rPr>
              <a:t>400 </a:t>
            </a:r>
            <a:r>
              <a:rPr lang="it-IT" dirty="0" smtClean="0">
                <a:latin typeface="Times New Roman"/>
              </a:rPr>
              <a:t>Hz: P</a:t>
            </a:r>
            <a:r>
              <a:rPr lang="it-IT" baseline="-25000" dirty="0" smtClean="0">
                <a:latin typeface="Times New Roman"/>
              </a:rPr>
              <a:t>PSR</a:t>
            </a:r>
            <a:r>
              <a:rPr lang="it-IT" dirty="0" smtClean="0">
                <a:latin typeface="Times New Roman"/>
              </a:rPr>
              <a:t> </a:t>
            </a:r>
            <a:r>
              <a:rPr lang="it-IT" dirty="0">
                <a:latin typeface="Times New Roman"/>
              </a:rPr>
              <a:t>≈ </a:t>
            </a:r>
            <a:r>
              <a:rPr lang="it-IT" dirty="0" smtClean="0">
                <a:latin typeface="Times New Roman"/>
              </a:rPr>
              <a:t>B</a:t>
            </a:r>
            <a:r>
              <a:rPr lang="it-IT" baseline="30000" dirty="0" smtClean="0">
                <a:latin typeface="Times New Roman"/>
              </a:rPr>
              <a:t>2</a:t>
            </a:r>
            <a:r>
              <a:rPr lang="it-IT" dirty="0" smtClean="0">
                <a:latin typeface="Times New Roman"/>
              </a:rPr>
              <a:t> </a:t>
            </a:r>
            <a:r>
              <a:rPr lang="it-IT" dirty="0">
                <a:latin typeface="Times New Roman"/>
              </a:rPr>
              <a:t>Ω</a:t>
            </a:r>
            <a:r>
              <a:rPr lang="it-IT" baseline="30000" dirty="0">
                <a:latin typeface="Times New Roman"/>
              </a:rPr>
              <a:t>4</a:t>
            </a:r>
            <a:r>
              <a:rPr lang="it-IT" dirty="0">
                <a:latin typeface="Times New Roman"/>
              </a:rPr>
              <a:t> × </a:t>
            </a:r>
            <a:r>
              <a:rPr lang="it-IT" dirty="0" err="1">
                <a:latin typeface="Times New Roman"/>
              </a:rPr>
              <a:t>r</a:t>
            </a:r>
            <a:r>
              <a:rPr lang="it-IT" dirty="0">
                <a:latin typeface="Times New Roman"/>
              </a:rPr>
              <a:t> </a:t>
            </a:r>
            <a:r>
              <a:rPr lang="it-IT" baseline="30000" dirty="0">
                <a:latin typeface="Times New Roman"/>
              </a:rPr>
              <a:t>−2</a:t>
            </a:r>
          </a:p>
        </p:txBody>
      </p:sp>
    </p:spTree>
    <p:extLst>
      <p:ext uri="{BB962C8B-B14F-4D97-AF65-F5344CB8AC3E}">
        <p14:creationId xmlns:p14="http://schemas.microsoft.com/office/powerpoint/2010/main" val="30127132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49" grpId="0" animBg="1"/>
      <p:bldP spid="50" grpId="0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0" y="914400"/>
            <a:ext cx="4502150" cy="865188"/>
          </a:xfrm>
          <a:prstGeom prst="rect">
            <a:avLst/>
          </a:prstGeom>
          <a:solidFill>
            <a:srgbClr val="FFFFFF"/>
          </a:solidFill>
        </p:spPr>
        <p:txBody>
          <a:bodyPr anchor="ctr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it-IT" sz="2600" b="0" i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</a:rPr>
              <a:t>Outburst</a:t>
            </a:r>
            <a:r>
              <a:rPr lang="it-IT" sz="26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</a:rPr>
              <a:t>: </a:t>
            </a:r>
            <a:r>
              <a:rPr lang="it-IT" sz="26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</a:rPr>
              <a:t>a</a:t>
            </a:r>
            <a:r>
              <a:rPr lang="it-IT" sz="2600" b="0" i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</a:rPr>
              <a:t>ccretion</a:t>
            </a:r>
            <a:r>
              <a:rPr lang="it-IT" sz="26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</a:rPr>
              <a:t> </a:t>
            </a:r>
            <a:r>
              <a:rPr lang="it-IT" sz="2600" b="0" i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</a:rPr>
              <a:t>episode</a:t>
            </a:r>
            <a:endParaRPr lang="it-IT" sz="2600" b="0" i="0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4502150" y="914400"/>
            <a:ext cx="4603750" cy="962025"/>
          </a:xfrm>
          <a:prstGeom prst="rect">
            <a:avLst/>
          </a:prstGeom>
          <a:solidFill>
            <a:srgbClr val="FFFFFF"/>
          </a:solidFill>
        </p:spPr>
        <p:txBody>
          <a:bodyPr anchor="ctr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it-IT" sz="2600" b="0" i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</a:rPr>
              <a:t>Quiescence</a:t>
            </a:r>
            <a:r>
              <a:rPr lang="it-IT" sz="26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</a:rPr>
              <a:t>: radio </a:t>
            </a:r>
            <a:r>
              <a:rPr lang="it-IT" sz="2600" b="0" i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</a:rPr>
              <a:t>ejection</a:t>
            </a:r>
            <a:endParaRPr lang="it-IT" sz="2600" b="0" i="0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/>
            </a:endParaRPr>
          </a:p>
        </p:txBody>
      </p:sp>
      <p:pic>
        <p:nvPicPr>
          <p:cNvPr id="16" name="Picture 6" descr="96344main_MillSecSTILL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52600"/>
            <a:ext cx="4637088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binary_medi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40250" y="1752600"/>
            <a:ext cx="4603750" cy="347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0" y="44112"/>
            <a:ext cx="9144000" cy="990600"/>
          </a:xfrm>
        </p:spPr>
        <p:txBody>
          <a:bodyPr>
            <a:normAutofit/>
          </a:bodyPr>
          <a:lstStyle/>
          <a:p>
            <a:pPr lvl="0" algn="ctr" defTabSz="457200">
              <a:spcBef>
                <a:spcPts val="0"/>
              </a:spcBef>
            </a:pPr>
            <a:r>
              <a:rPr lang="it-IT" sz="2800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The Radio-</a:t>
            </a:r>
            <a:r>
              <a:rPr lang="it-IT" sz="2800" dirty="0" err="1" smtClean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Ejection</a:t>
            </a:r>
            <a:r>
              <a:rPr lang="it-IT" sz="2800" dirty="0" smtClean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 </a:t>
            </a:r>
            <a:r>
              <a:rPr lang="it-IT" sz="2800" dirty="0" err="1" smtClean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hypothesis</a:t>
            </a:r>
            <a:r>
              <a:rPr lang="it-IT" sz="2800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it-IT" sz="2800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</a:br>
            <a:r>
              <a:rPr lang="it-IT" sz="2200" dirty="0" smtClean="0">
                <a:solidFill>
                  <a:prstClr val="black"/>
                </a:solidFill>
                <a:effectLst/>
                <a:latin typeface="Times New Roman"/>
                <a:ea typeface="+mn-ea"/>
                <a:cs typeface="+mn-cs"/>
              </a:rPr>
              <a:t>(Burderi et al. 2001, </a:t>
            </a:r>
            <a:r>
              <a:rPr lang="it-IT" sz="2200" dirty="0" err="1" smtClean="0">
                <a:solidFill>
                  <a:prstClr val="black"/>
                </a:solidFill>
                <a:effectLst/>
                <a:latin typeface="Times New Roman"/>
                <a:ea typeface="+mn-ea"/>
                <a:cs typeface="+mn-cs"/>
              </a:rPr>
              <a:t>ApJ</a:t>
            </a:r>
            <a:r>
              <a:rPr lang="it-IT" sz="2200" dirty="0" smtClean="0">
                <a:solidFill>
                  <a:prstClr val="black"/>
                </a:solidFill>
                <a:effectLst/>
                <a:latin typeface="Times New Roman"/>
                <a:ea typeface="+mn-ea"/>
                <a:cs typeface="+mn-cs"/>
              </a:rPr>
              <a:t>, Di Salvo </a:t>
            </a:r>
            <a:r>
              <a:rPr lang="it-IT" sz="2200" dirty="0">
                <a:solidFill>
                  <a:prstClr val="black"/>
                </a:solidFill>
                <a:effectLst/>
                <a:latin typeface="Times New Roman"/>
                <a:ea typeface="+mn-ea"/>
                <a:cs typeface="+mn-cs"/>
              </a:rPr>
              <a:t>et al. </a:t>
            </a:r>
            <a:r>
              <a:rPr lang="it-IT" sz="2200" dirty="0" smtClean="0">
                <a:solidFill>
                  <a:prstClr val="black"/>
                </a:solidFill>
                <a:effectLst/>
                <a:latin typeface="Times New Roman"/>
                <a:ea typeface="+mn-ea"/>
                <a:cs typeface="+mn-cs"/>
              </a:rPr>
              <a:t>2008, </a:t>
            </a:r>
            <a:r>
              <a:rPr lang="it-IT" sz="2200" dirty="0" err="1">
                <a:solidFill>
                  <a:prstClr val="black"/>
                </a:solidFill>
                <a:effectLst/>
                <a:latin typeface="Times New Roman"/>
                <a:ea typeface="+mn-ea"/>
                <a:cs typeface="+mn-cs"/>
              </a:rPr>
              <a:t>ApJ</a:t>
            </a:r>
            <a:r>
              <a:rPr lang="it-IT" sz="2200" dirty="0">
                <a:solidFill>
                  <a:prstClr val="black"/>
                </a:solidFill>
                <a:effectLst/>
                <a:latin typeface="Times New Roman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825923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49338" y="40120"/>
            <a:ext cx="8094661" cy="721879"/>
          </a:xfrm>
          <a:prstGeom prst="rect">
            <a:avLst/>
          </a:prstGeom>
        </p:spPr>
        <p:txBody>
          <a:bodyPr anchor="ctr">
            <a:prstTxWarp prst="textNoShape">
              <a:avLst/>
            </a:prstTxWarp>
            <a:normAutofit fontScale="85000" lnSpcReduction="20000"/>
          </a:bodyPr>
          <a:lstStyle/>
          <a:p>
            <a:pPr algn="ctr">
              <a:defRPr/>
            </a:pPr>
            <a:r>
              <a:rPr lang="it-IT" sz="28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Evidence</a:t>
            </a:r>
            <a:r>
              <a:rPr lang="it-IT" sz="28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 of Radio-</a:t>
            </a:r>
            <a:r>
              <a:rPr lang="it-IT" sz="28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Ejection</a:t>
            </a:r>
            <a:r>
              <a:rPr lang="it-IT" sz="28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 in </a:t>
            </a:r>
            <a:r>
              <a:rPr lang="it-IT" sz="2800" dirty="0" err="1" smtClean="0">
                <a:latin typeface="Times New Roman"/>
              </a:rPr>
              <a:t>Accreting</a:t>
            </a:r>
            <a:r>
              <a:rPr lang="it-IT" sz="2800" dirty="0" smtClean="0">
                <a:latin typeface="Times New Roman"/>
              </a:rPr>
              <a:t> </a:t>
            </a:r>
            <a:r>
              <a:rPr lang="it-IT" sz="2800" dirty="0" err="1" smtClean="0">
                <a:latin typeface="Times New Roman"/>
              </a:rPr>
              <a:t>Millisecond</a:t>
            </a:r>
            <a:r>
              <a:rPr lang="it-IT" sz="2800" dirty="0" smtClean="0">
                <a:latin typeface="Times New Roman"/>
              </a:rPr>
              <a:t> </a:t>
            </a:r>
            <a:r>
              <a:rPr lang="it-IT" sz="2800" dirty="0" err="1" smtClean="0">
                <a:latin typeface="Times New Roman"/>
              </a:rPr>
              <a:t>Pulsars</a:t>
            </a:r>
            <a:r>
              <a:rPr lang="it-IT" sz="2800" dirty="0">
                <a:latin typeface="Times New Roman"/>
              </a:rPr>
              <a:t/>
            </a:r>
            <a:br>
              <a:rPr lang="it-IT" sz="2800" dirty="0">
                <a:latin typeface="Times New Roman"/>
              </a:rPr>
            </a:br>
            <a:r>
              <a:rPr lang="it-IT" sz="26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endParaRPr lang="it-IT" sz="2400" b="1" dirty="0">
              <a:effectLst>
                <a:outerShdw blurRad="38100" dist="38100" dir="2700000" algn="tl">
                  <a:srgbClr val="DDDDDD"/>
                </a:outerShdw>
              </a:effectLst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049338" y="574847"/>
            <a:ext cx="8094661" cy="5878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Orbital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evolution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:</a:t>
            </a:r>
          </a:p>
          <a:p>
            <a:pPr>
              <a:defRPr/>
            </a:pPr>
            <a:endParaRPr lang="it-IT" dirty="0" smtClean="0">
              <a:effectLst>
                <a:outerShdw blurRad="38100" dist="38100" dir="2700000" algn="tl">
                  <a:srgbClr val="DDDDDD"/>
                </a:outerShdw>
              </a:effectLst>
              <a:latin typeface="Times New Roman"/>
              <a:ea typeface="ＭＳ Ｐゴシック" pitchFamily="-112" charset="-128"/>
              <a:cs typeface="ＭＳ Ｐゴシック" pitchFamily="-112" charset="-128"/>
            </a:endParaRPr>
          </a:p>
          <a:p>
            <a:pPr>
              <a:defRPr/>
            </a:pPr>
            <a:r>
              <a:rPr lang="it-IT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q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 = m</a:t>
            </a:r>
            <a:r>
              <a:rPr lang="it-IT" baseline="-25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2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/m</a:t>
            </a:r>
            <a:r>
              <a:rPr lang="it-IT" baseline="-25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1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 </a:t>
            </a:r>
          </a:p>
          <a:p>
            <a:pPr>
              <a:defRPr/>
            </a:pP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dm</a:t>
            </a:r>
            <a:r>
              <a:rPr lang="it-IT" baseline="-25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2</a:t>
            </a:r>
            <a:r>
              <a:rPr lang="it-IT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/</a:t>
            </a:r>
            <a:r>
              <a:rPr lang="it-IT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dt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 &lt; 0 (</a:t>
            </a:r>
            <a:r>
              <a:rPr lang="it-IT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S</a:t>
            </a:r>
            <a:r>
              <a:rPr lang="it-IT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econdary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loses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 mass)</a:t>
            </a:r>
          </a:p>
          <a:p>
            <a:pPr>
              <a:defRPr/>
            </a:pP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dm</a:t>
            </a:r>
            <a:r>
              <a:rPr lang="it-IT" baseline="-25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1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/</a:t>
            </a:r>
            <a:r>
              <a:rPr lang="it-IT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dt</a:t>
            </a:r>
            <a:r>
              <a:rPr lang="it-IT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= − dm</a:t>
            </a:r>
            <a:r>
              <a:rPr lang="it-IT" baseline="-25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2</a:t>
            </a:r>
            <a:r>
              <a:rPr lang="it-IT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/</a:t>
            </a:r>
            <a:r>
              <a:rPr lang="it-IT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dt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 (conservative case, no mass </a:t>
            </a:r>
            <a:r>
              <a:rPr lang="it-IT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loss</a:t>
            </a:r>
            <a:r>
              <a:rPr lang="it-IT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from the </a:t>
            </a:r>
            <a:r>
              <a:rPr lang="it-IT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system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) </a:t>
            </a:r>
          </a:p>
          <a:p>
            <a:pPr>
              <a:defRPr/>
            </a:pPr>
            <a:endParaRPr lang="it-IT" dirty="0" smtClean="0">
              <a:effectLst>
                <a:outerShdw blurRad="38100" dist="38100" dir="2700000" algn="tl">
                  <a:srgbClr val="DDDDDD"/>
                </a:outerShdw>
              </a:effectLst>
              <a:latin typeface="Times New Roman"/>
              <a:ea typeface="ＭＳ Ｐゴシック" pitchFamily="-112" charset="-128"/>
              <a:cs typeface="ＭＳ Ｐゴシック" pitchFamily="-112" charset="-128"/>
            </a:endParaRPr>
          </a:p>
          <a:p>
            <a:pPr>
              <a:defRPr/>
            </a:pPr>
            <a:r>
              <a:rPr lang="it-IT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Secondary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 star </a:t>
            </a:r>
            <a:r>
              <a:rPr lang="it-IT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equation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:</a:t>
            </a:r>
          </a:p>
          <a:p>
            <a:pPr>
              <a:defRPr/>
            </a:pP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(dR</a:t>
            </a:r>
            <a:r>
              <a:rPr lang="it-IT" baseline="-25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2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/</a:t>
            </a:r>
            <a:r>
              <a:rPr lang="it-IT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d</a:t>
            </a:r>
            <a:r>
              <a:rPr lang="it-IT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t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)/R</a:t>
            </a:r>
            <a:r>
              <a:rPr lang="it-IT" baseline="-25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2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 = </a:t>
            </a:r>
            <a:r>
              <a:rPr lang="it-IT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n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 × </a:t>
            </a:r>
            <a:r>
              <a:rPr lang="it-IT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(dm</a:t>
            </a:r>
            <a:r>
              <a:rPr lang="it-IT" baseline="-250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2</a:t>
            </a:r>
            <a:r>
              <a:rPr lang="it-IT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/</a:t>
            </a:r>
            <a:r>
              <a:rPr lang="it-IT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dt</a:t>
            </a:r>
            <a:r>
              <a:rPr lang="it-IT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)/m</a:t>
            </a:r>
            <a:r>
              <a:rPr lang="it-IT" baseline="-250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2</a:t>
            </a:r>
            <a:r>
              <a:rPr lang="it-IT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(stellar </a:t>
            </a:r>
            <a:r>
              <a:rPr lang="it-IT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index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n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 = -1/3)</a:t>
            </a:r>
          </a:p>
          <a:p>
            <a:pPr>
              <a:defRPr/>
            </a:pPr>
            <a:endParaRPr lang="it-IT" dirty="0" smtClean="0">
              <a:effectLst>
                <a:outerShdw blurRad="38100" dist="38100" dir="2700000" algn="tl">
                  <a:srgbClr val="DDDDDD"/>
                </a:outerShdw>
              </a:effectLst>
              <a:latin typeface="Times New Roman"/>
              <a:ea typeface="ＭＳ Ｐゴシック" pitchFamily="-112" charset="-128"/>
              <a:cs typeface="ＭＳ Ｐゴシック" pitchFamily="-112" charset="-128"/>
            </a:endParaRPr>
          </a:p>
          <a:p>
            <a:pPr>
              <a:defRPr/>
            </a:pPr>
            <a:r>
              <a:rPr lang="it-IT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Driving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mechanism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 GR </a:t>
            </a:r>
            <a:r>
              <a:rPr lang="it-IT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angular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momentum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losses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: </a:t>
            </a:r>
          </a:p>
          <a:p>
            <a:pPr>
              <a:defRPr/>
            </a:pP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(</a:t>
            </a:r>
            <a:r>
              <a:rPr lang="it-IT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dJ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/</a:t>
            </a:r>
            <a:r>
              <a:rPr lang="it-IT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dt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)</a:t>
            </a:r>
            <a:r>
              <a:rPr lang="it-IT" baseline="-25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GR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/J</a:t>
            </a:r>
            <a:r>
              <a:rPr lang="it-IT" baseline="-25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ORB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 ≈ − (32/5</a:t>
            </a:r>
            <a:r>
              <a:rPr lang="it-IT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c</a:t>
            </a:r>
            <a:r>
              <a:rPr lang="it-IT" baseline="300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5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)(2π)</a:t>
            </a:r>
            <a:r>
              <a:rPr lang="it-IT" baseline="30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8/3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(Gm</a:t>
            </a:r>
            <a:r>
              <a:rPr lang="it-IT" baseline="-25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1</a:t>
            </a:r>
            <a:r>
              <a:rPr lang="it-IT" baseline="30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5/3</a:t>
            </a:r>
            <a:r>
              <a:rPr lang="it-IT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)</a:t>
            </a:r>
            <a:r>
              <a:rPr lang="it-IT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q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(1+q)</a:t>
            </a:r>
            <a:r>
              <a:rPr lang="it-IT" baseline="30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-1/3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P</a:t>
            </a:r>
            <a:r>
              <a:rPr lang="it-IT" baseline="-25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ORB</a:t>
            </a:r>
            <a:r>
              <a:rPr lang="it-IT" baseline="30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−8/3 </a:t>
            </a:r>
          </a:p>
          <a:p>
            <a:pPr>
              <a:defRPr/>
            </a:pPr>
            <a:endParaRPr lang="it-IT" dirty="0" smtClean="0">
              <a:effectLst>
                <a:outerShdw blurRad="38100" dist="38100" dir="2700000" algn="tl">
                  <a:srgbClr val="DDDDDD"/>
                </a:outerShdw>
              </a:effectLst>
              <a:latin typeface="Times New Roman"/>
              <a:ea typeface="ＭＳ Ｐゴシック" pitchFamily="-112" charset="-128"/>
              <a:cs typeface="ＭＳ Ｐゴシック" pitchFamily="-112" charset="-128"/>
            </a:endParaRPr>
          </a:p>
          <a:p>
            <a:pPr>
              <a:defRPr/>
            </a:pPr>
            <a:r>
              <a:rPr lang="it-IT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A</a:t>
            </a:r>
            <a:r>
              <a:rPr lang="it-IT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ngular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momentum</a:t>
            </a:r>
            <a:r>
              <a:rPr lang="it-IT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conservation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:</a:t>
            </a:r>
          </a:p>
          <a:p>
            <a:pPr>
              <a:defRPr/>
            </a:pP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(dR</a:t>
            </a:r>
            <a:r>
              <a:rPr lang="it-IT" baseline="-25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RL</a:t>
            </a:r>
            <a:r>
              <a:rPr lang="it-IT" baseline="-250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2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/</a:t>
            </a:r>
            <a:r>
              <a:rPr lang="it-IT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dt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)/</a:t>
            </a:r>
            <a:r>
              <a:rPr lang="it-IT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R</a:t>
            </a:r>
            <a:r>
              <a:rPr lang="it-IT" baseline="-250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RL2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it-IT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≈ 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2 (</a:t>
            </a:r>
            <a:r>
              <a:rPr lang="it-IT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dJ</a:t>
            </a:r>
            <a:r>
              <a:rPr lang="it-IT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/</a:t>
            </a:r>
            <a:r>
              <a:rPr lang="it-IT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dt</a:t>
            </a:r>
            <a:r>
              <a:rPr lang="it-IT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)</a:t>
            </a:r>
            <a:r>
              <a:rPr lang="it-IT" baseline="-250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GR</a:t>
            </a:r>
            <a:r>
              <a:rPr lang="it-IT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/J</a:t>
            </a:r>
            <a:r>
              <a:rPr lang="it-IT" baseline="-250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ORB</a:t>
            </a:r>
            <a:r>
              <a:rPr lang="it-IT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− 2 </a:t>
            </a:r>
            <a:r>
              <a:rPr lang="it-IT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(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dm</a:t>
            </a:r>
            <a:r>
              <a:rPr lang="it-IT" baseline="-25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2</a:t>
            </a:r>
            <a:r>
              <a:rPr lang="it-IT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/</a:t>
            </a:r>
            <a:r>
              <a:rPr lang="it-IT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dt</a:t>
            </a:r>
            <a:r>
              <a:rPr lang="it-IT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)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/m</a:t>
            </a:r>
            <a:r>
              <a:rPr lang="it-IT" baseline="-25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2</a:t>
            </a:r>
            <a:r>
              <a:rPr lang="it-IT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× (5/6 – </a:t>
            </a:r>
            <a:r>
              <a:rPr lang="it-IT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q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)</a:t>
            </a:r>
            <a:r>
              <a:rPr lang="it-IT" baseline="30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 </a:t>
            </a:r>
            <a:endParaRPr lang="it-IT" baseline="30000" dirty="0">
              <a:effectLst>
                <a:outerShdw blurRad="38100" dist="38100" dir="2700000" algn="tl">
                  <a:srgbClr val="DDDDDD"/>
                </a:outerShdw>
              </a:effectLst>
              <a:latin typeface="Times New Roman"/>
              <a:ea typeface="ＭＳ Ｐゴシック" pitchFamily="-112" charset="-128"/>
              <a:cs typeface="ＭＳ Ｐゴシック" pitchFamily="-112" charset="-128"/>
            </a:endParaRPr>
          </a:p>
          <a:p>
            <a:pPr>
              <a:defRPr/>
            </a:pPr>
            <a:endParaRPr lang="it-IT" dirty="0" smtClean="0">
              <a:effectLst>
                <a:outerShdw blurRad="38100" dist="38100" dir="2700000" algn="tl">
                  <a:srgbClr val="DDDDDD"/>
                </a:outerShdw>
              </a:effectLst>
              <a:latin typeface="Times New Roman"/>
              <a:ea typeface="ＭＳ Ｐゴシック" pitchFamily="-112" charset="-128"/>
              <a:cs typeface="ＭＳ Ｐゴシック" pitchFamily="-112" charset="-128"/>
            </a:endParaRPr>
          </a:p>
          <a:p>
            <a:pPr>
              <a:defRPr/>
            </a:pPr>
            <a:r>
              <a:rPr lang="it-IT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Accretion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condition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:</a:t>
            </a:r>
          </a:p>
          <a:p>
            <a:pPr>
              <a:defRPr/>
            </a:pPr>
            <a:r>
              <a:rPr lang="it-IT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(dR</a:t>
            </a:r>
            <a:r>
              <a:rPr lang="it-IT" baseline="-250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RL2</a:t>
            </a:r>
            <a:r>
              <a:rPr lang="it-IT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/</a:t>
            </a:r>
            <a:r>
              <a:rPr lang="it-IT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dt</a:t>
            </a:r>
            <a:r>
              <a:rPr lang="it-IT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)/R</a:t>
            </a:r>
            <a:r>
              <a:rPr lang="it-IT" baseline="-250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RL2</a:t>
            </a:r>
            <a:r>
              <a:rPr lang="it-IT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= </a:t>
            </a:r>
            <a:r>
              <a:rPr lang="it-IT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(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dR</a:t>
            </a:r>
            <a:r>
              <a:rPr lang="it-IT" baseline="-25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2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/</a:t>
            </a:r>
            <a:r>
              <a:rPr lang="it-IT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dt</a:t>
            </a:r>
            <a:r>
              <a:rPr lang="it-IT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)/R</a:t>
            </a:r>
            <a:r>
              <a:rPr lang="it-IT" baseline="-250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2</a:t>
            </a:r>
            <a:r>
              <a:rPr lang="it-IT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 </a:t>
            </a:r>
            <a:endParaRPr lang="it-IT" dirty="0" smtClean="0">
              <a:effectLst>
                <a:outerShdw blurRad="38100" dist="38100" dir="2700000" algn="tl">
                  <a:srgbClr val="DDDDDD"/>
                </a:outerShdw>
              </a:effectLst>
              <a:latin typeface="Times New Roman"/>
              <a:ea typeface="ＭＳ Ｐゴシック" pitchFamily="-112" charset="-128"/>
              <a:cs typeface="ＭＳ Ｐゴシック" pitchFamily="-112" charset="-128"/>
            </a:endParaRPr>
          </a:p>
          <a:p>
            <a:pPr>
              <a:defRPr/>
            </a:pPr>
            <a:endParaRPr lang="it-IT" dirty="0">
              <a:effectLst>
                <a:outerShdw blurRad="38100" dist="38100" dir="2700000" algn="tl">
                  <a:srgbClr val="DDDDDD"/>
                </a:outerShdw>
              </a:effectLst>
              <a:latin typeface="Times New Roman"/>
              <a:ea typeface="ＭＳ Ｐゴシック" pitchFamily="-112" charset="-128"/>
              <a:cs typeface="ＭＳ Ｐゴシック" pitchFamily="-112" charset="-128"/>
            </a:endParaRPr>
          </a:p>
          <a:p>
            <a:pPr>
              <a:defRPr/>
            </a:pP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For </a:t>
            </a:r>
            <a:r>
              <a:rPr lang="it-IT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q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 &lt;&lt;1 </a:t>
            </a:r>
          </a:p>
          <a:p>
            <a:pPr algn="ctr">
              <a:defRPr/>
            </a:pPr>
            <a:r>
              <a:rPr lang="it-IT" sz="2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dm</a:t>
            </a:r>
            <a:r>
              <a:rPr lang="it-IT" sz="2200" baseline="-25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2</a:t>
            </a:r>
            <a:r>
              <a:rPr lang="it-IT" sz="22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/</a:t>
            </a:r>
            <a:r>
              <a:rPr lang="it-IT" sz="22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dt</a:t>
            </a:r>
            <a:r>
              <a:rPr lang="it-IT" sz="2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 ≈ 1.5 m</a:t>
            </a:r>
            <a:r>
              <a:rPr lang="it-IT" sz="2200" baseline="-25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2</a:t>
            </a:r>
            <a:r>
              <a:rPr lang="it-IT" sz="2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 × </a:t>
            </a:r>
            <a:r>
              <a:rPr lang="it-IT" sz="22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(</a:t>
            </a:r>
            <a:r>
              <a:rPr lang="it-IT" sz="22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dJ</a:t>
            </a:r>
            <a:r>
              <a:rPr lang="it-IT" sz="22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/</a:t>
            </a:r>
            <a:r>
              <a:rPr lang="it-IT" sz="22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dt</a:t>
            </a:r>
            <a:r>
              <a:rPr lang="it-IT" sz="22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)</a:t>
            </a:r>
            <a:r>
              <a:rPr lang="it-IT" sz="2200" baseline="-250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GR</a:t>
            </a:r>
            <a:r>
              <a:rPr lang="it-IT" sz="22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/J</a:t>
            </a:r>
            <a:r>
              <a:rPr lang="it-IT" sz="2200" baseline="-250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ORB</a:t>
            </a:r>
            <a:r>
              <a:rPr lang="it-IT" sz="22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 </a:t>
            </a:r>
            <a:endParaRPr lang="it-IT" sz="2200" dirty="0" smtClean="0">
              <a:effectLst>
                <a:outerShdw blurRad="38100" dist="38100" dir="2700000" algn="tl">
                  <a:srgbClr val="DDDDDD"/>
                </a:outerShdw>
              </a:effectLst>
              <a:latin typeface="Times New Roman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1395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49338" y="641680"/>
            <a:ext cx="8094661" cy="721879"/>
          </a:xfrm>
          <a:prstGeom prst="rect">
            <a:avLst/>
          </a:prstGeom>
        </p:spPr>
        <p:txBody>
          <a:bodyPr anchor="ctr">
            <a:prstTxWarp prst="textNoShape">
              <a:avLst/>
            </a:prstTxWarp>
            <a:normAutofit fontScale="85000" lnSpcReduction="20000"/>
          </a:bodyPr>
          <a:lstStyle/>
          <a:p>
            <a:pPr algn="ctr">
              <a:defRPr/>
            </a:pPr>
            <a:r>
              <a:rPr lang="it-IT" sz="28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Evidence</a:t>
            </a:r>
            <a:r>
              <a:rPr lang="it-IT" sz="28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 of Radio-</a:t>
            </a:r>
            <a:r>
              <a:rPr lang="it-IT" sz="28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Ejection</a:t>
            </a:r>
            <a:r>
              <a:rPr lang="it-IT" sz="28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 in </a:t>
            </a:r>
            <a:r>
              <a:rPr lang="it-IT" sz="2800" dirty="0" err="1" smtClean="0">
                <a:latin typeface="Times New Roman"/>
              </a:rPr>
              <a:t>Accreting</a:t>
            </a:r>
            <a:r>
              <a:rPr lang="it-IT" sz="2800" dirty="0" smtClean="0">
                <a:latin typeface="Times New Roman"/>
              </a:rPr>
              <a:t> </a:t>
            </a:r>
            <a:r>
              <a:rPr lang="it-IT" sz="2800" dirty="0" err="1" smtClean="0">
                <a:latin typeface="Times New Roman"/>
              </a:rPr>
              <a:t>Millisecond</a:t>
            </a:r>
            <a:r>
              <a:rPr lang="it-IT" sz="2800" dirty="0" smtClean="0">
                <a:latin typeface="Times New Roman"/>
              </a:rPr>
              <a:t> </a:t>
            </a:r>
            <a:r>
              <a:rPr lang="it-IT" sz="2800" dirty="0" err="1" smtClean="0">
                <a:latin typeface="Times New Roman"/>
              </a:rPr>
              <a:t>Pulsars</a:t>
            </a:r>
            <a:r>
              <a:rPr lang="it-IT" sz="2800" dirty="0">
                <a:latin typeface="Times New Roman"/>
              </a:rPr>
              <a:t/>
            </a:r>
            <a:br>
              <a:rPr lang="it-IT" sz="2800" dirty="0">
                <a:latin typeface="Times New Roman"/>
              </a:rPr>
            </a:br>
            <a:r>
              <a:rPr lang="it-IT" sz="26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endParaRPr lang="it-IT" sz="2400" b="1" dirty="0">
              <a:effectLst>
                <a:outerShdw blurRad="38100" dist="38100" dir="2700000" algn="tl">
                  <a:srgbClr val="DDDDDD"/>
                </a:outerShdw>
              </a:effectLst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049338" y="1684391"/>
            <a:ext cx="8094661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IGR J1749.8-2921 (</a:t>
            </a:r>
            <a:r>
              <a:rPr lang="it-IT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Papitto</a:t>
            </a:r>
            <a:r>
              <a:rPr lang="it-IT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 et al. 2011):</a:t>
            </a:r>
          </a:p>
          <a:p>
            <a:pPr>
              <a:defRPr/>
            </a:pPr>
            <a:r>
              <a:rPr lang="it-IT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P</a:t>
            </a:r>
            <a:r>
              <a:rPr lang="it-IT" baseline="-250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SPIN </a:t>
            </a:r>
            <a:r>
              <a:rPr lang="it-IT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= 2.5 </a:t>
            </a:r>
            <a:r>
              <a:rPr lang="it-IT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ms</a:t>
            </a:r>
            <a:endParaRPr lang="it-IT" dirty="0">
              <a:effectLst>
                <a:outerShdw blurRad="38100" dist="38100" dir="2700000" algn="tl">
                  <a:srgbClr val="DDDDDD"/>
                </a:outerShdw>
              </a:effectLst>
              <a:latin typeface="Times New Roman"/>
              <a:ea typeface="ＭＳ Ｐゴシック" pitchFamily="-112" charset="-128"/>
              <a:cs typeface="ＭＳ Ｐゴシック" pitchFamily="-112" charset="-128"/>
            </a:endParaRPr>
          </a:p>
          <a:p>
            <a:pPr>
              <a:defRPr/>
            </a:pPr>
            <a:r>
              <a:rPr lang="it-IT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P</a:t>
            </a:r>
            <a:r>
              <a:rPr lang="it-IT" baseline="-250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ORB</a:t>
            </a:r>
            <a:r>
              <a:rPr lang="it-IT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 = 3.8 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h</a:t>
            </a:r>
          </a:p>
          <a:p>
            <a:pPr>
              <a:defRPr/>
            </a:pPr>
            <a:r>
              <a:rPr lang="it-IT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m</a:t>
            </a:r>
            <a:r>
              <a:rPr lang="it-IT" baseline="-25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2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 ≥ 0.17 M</a:t>
            </a:r>
            <a:r>
              <a:rPr lang="it-IT" baseline="-25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SUN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 (for m</a:t>
            </a:r>
            <a:r>
              <a:rPr lang="it-IT" baseline="-25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1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 = 1.4 M</a:t>
            </a:r>
            <a:r>
              <a:rPr lang="it-IT" baseline="-25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SUN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) </a:t>
            </a:r>
          </a:p>
          <a:p>
            <a:pPr>
              <a:defRPr/>
            </a:pP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or</a:t>
            </a:r>
          </a:p>
          <a:p>
            <a:pPr>
              <a:defRPr/>
            </a:pP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q</a:t>
            </a:r>
            <a:r>
              <a:rPr lang="it-IT" baseline="30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3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 ≥ </a:t>
            </a:r>
            <a:r>
              <a:rPr lang="it-IT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f</a:t>
            </a:r>
            <a:r>
              <a:rPr lang="it-IT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(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m) (1+q)</a:t>
            </a:r>
            <a:r>
              <a:rPr lang="it-IT" baseline="30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2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/m</a:t>
            </a:r>
            <a:r>
              <a:rPr lang="it-IT" baseline="-25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1 </a:t>
            </a:r>
            <a:r>
              <a:rPr lang="it-IT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(</a:t>
            </a:r>
            <a:r>
              <a:rPr lang="it-IT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f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(m) = m</a:t>
            </a:r>
            <a:r>
              <a:rPr lang="it-IT" baseline="-25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1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sin(i)</a:t>
            </a:r>
            <a:r>
              <a:rPr lang="it-IT" baseline="30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3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q</a:t>
            </a:r>
            <a:r>
              <a:rPr lang="it-IT" baseline="30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3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/(1+q)</a:t>
            </a:r>
            <a:r>
              <a:rPr lang="it-IT" baseline="30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2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orbital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 mass </a:t>
            </a:r>
            <a:r>
              <a:rPr lang="it-IT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function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) </a:t>
            </a:r>
            <a:endParaRPr lang="it-IT" baseline="-25000" dirty="0" smtClean="0"/>
          </a:p>
          <a:p>
            <a:pPr>
              <a:defRPr/>
            </a:pPr>
            <a:endParaRPr lang="it-IT" dirty="0" smtClean="0">
              <a:effectLst>
                <a:outerShdw blurRad="38100" dist="38100" dir="2700000" algn="tl">
                  <a:srgbClr val="DDDDDD"/>
                </a:outerShdw>
              </a:effectLst>
              <a:latin typeface="Times New Roman"/>
              <a:ea typeface="ＭＳ Ｐゴシック" pitchFamily="-112" charset="-128"/>
              <a:cs typeface="ＭＳ Ｐゴシック" pitchFamily="-112" charset="-128"/>
            </a:endParaRPr>
          </a:p>
          <a:p>
            <a:pPr>
              <a:defRPr/>
            </a:pPr>
            <a:r>
              <a:rPr lang="it-IT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dm</a:t>
            </a:r>
            <a:r>
              <a:rPr lang="it-IT" baseline="-250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2</a:t>
            </a:r>
            <a:r>
              <a:rPr lang="it-IT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/</a:t>
            </a:r>
            <a:r>
              <a:rPr lang="it-IT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dt</a:t>
            </a:r>
            <a:r>
              <a:rPr lang="it-IT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 ≈ 1.5 m</a:t>
            </a:r>
            <a:r>
              <a:rPr lang="it-IT" baseline="-250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2</a:t>
            </a:r>
            <a:r>
              <a:rPr lang="it-IT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 × (</a:t>
            </a:r>
            <a:r>
              <a:rPr lang="it-IT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dJ</a:t>
            </a:r>
            <a:r>
              <a:rPr lang="it-IT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/</a:t>
            </a:r>
            <a:r>
              <a:rPr lang="it-IT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dt</a:t>
            </a:r>
            <a:r>
              <a:rPr lang="it-IT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)</a:t>
            </a:r>
            <a:r>
              <a:rPr lang="it-IT" baseline="-250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GR</a:t>
            </a:r>
            <a:r>
              <a:rPr lang="it-IT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/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J</a:t>
            </a:r>
            <a:r>
              <a:rPr lang="it-IT" baseline="-25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ORB</a:t>
            </a:r>
          </a:p>
          <a:p>
            <a:pPr>
              <a:defRPr/>
            </a:pP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L = (Gm</a:t>
            </a:r>
            <a:r>
              <a:rPr lang="it-IT" baseline="-25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1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/R</a:t>
            </a:r>
            <a:r>
              <a:rPr lang="it-IT" baseline="-25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1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) × (−dm</a:t>
            </a:r>
            <a:r>
              <a:rPr lang="it-IT" baseline="-25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2</a:t>
            </a:r>
            <a:r>
              <a:rPr lang="it-IT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/</a:t>
            </a:r>
            <a:r>
              <a:rPr lang="it-IT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dt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) </a:t>
            </a:r>
          </a:p>
          <a:p>
            <a:pPr>
              <a:defRPr/>
            </a:pPr>
            <a:endParaRPr lang="it-IT" dirty="0">
              <a:effectLst>
                <a:outerShdw blurRad="38100" dist="38100" dir="2700000" algn="tl">
                  <a:srgbClr val="DDDDDD"/>
                </a:outerShdw>
              </a:effectLst>
              <a:latin typeface="Times New Roman"/>
              <a:ea typeface="ＭＳ Ｐゴシック" pitchFamily="-112" charset="-128"/>
              <a:cs typeface="ＭＳ Ｐゴシック" pitchFamily="-112" charset="-128"/>
            </a:endParaRPr>
          </a:p>
          <a:p>
            <a:pPr>
              <a:defRPr/>
            </a:pPr>
            <a:r>
              <a:rPr lang="it-IT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L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 ≥ (48/5c</a:t>
            </a:r>
            <a:r>
              <a:rPr lang="it-IT" baseline="30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5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)(Gm</a:t>
            </a:r>
            <a:r>
              <a:rPr lang="it-IT" baseline="-25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1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)</a:t>
            </a:r>
            <a:r>
              <a:rPr lang="it-IT" baseline="30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5/3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(2π/P</a:t>
            </a:r>
            <a:r>
              <a:rPr lang="it-IT" baseline="-25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ORB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)</a:t>
            </a:r>
            <a:r>
              <a:rPr lang="it-IT" baseline="30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8/3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m</a:t>
            </a:r>
            <a:r>
              <a:rPr lang="it-IT" baseline="-250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1</a:t>
            </a:r>
            <a:r>
              <a:rPr lang="it-IT" baseline="30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1/3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f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(m)</a:t>
            </a:r>
            <a:r>
              <a:rPr lang="it-IT" baseline="30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2/3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 (Gm</a:t>
            </a:r>
            <a:r>
              <a:rPr lang="it-IT" baseline="-25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1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/R</a:t>
            </a:r>
            <a:r>
              <a:rPr lang="it-IT" baseline="-25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1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) = L</a:t>
            </a:r>
            <a:r>
              <a:rPr lang="it-IT" baseline="-25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MIN</a:t>
            </a:r>
            <a:endParaRPr lang="it-IT" baseline="-25000" dirty="0" smtClean="0">
              <a:effectLst>
                <a:outerShdw blurRad="38100" dist="38100" dir="2700000" algn="tl">
                  <a:srgbClr val="DDDDDD"/>
                </a:outerShdw>
              </a:effectLst>
              <a:latin typeface="Times New Roman"/>
              <a:ea typeface="ＭＳ Ｐゴシック" pitchFamily="-112" charset="-128"/>
              <a:cs typeface="ＭＳ Ｐゴシック" pitchFamily="-112" charset="-128"/>
            </a:endParaRPr>
          </a:p>
          <a:p>
            <a:pPr>
              <a:defRPr/>
            </a:pPr>
            <a:endParaRPr lang="it-IT" dirty="0">
              <a:effectLst>
                <a:outerShdw blurRad="38100" dist="38100" dir="2700000" algn="tl">
                  <a:srgbClr val="DDDDDD"/>
                </a:outerShdw>
              </a:effectLst>
              <a:latin typeface="Times New Roman"/>
              <a:ea typeface="ＭＳ Ｐゴシック" pitchFamily="-112" charset="-128"/>
              <a:cs typeface="ＭＳ Ｐゴシック" pitchFamily="-112" charset="-128"/>
            </a:endParaRPr>
          </a:p>
          <a:p>
            <a:pPr>
              <a:defRPr/>
            </a:pP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L</a:t>
            </a:r>
            <a:r>
              <a:rPr lang="it-IT" baseline="-25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AVERAGE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 = L</a:t>
            </a:r>
            <a:r>
              <a:rPr lang="it-IT" baseline="-25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OUT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 × (</a:t>
            </a:r>
            <a:r>
              <a:rPr lang="it-IT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Δt</a:t>
            </a:r>
            <a:r>
              <a:rPr lang="it-IT" baseline="-250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OUT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/</a:t>
            </a:r>
            <a:r>
              <a:rPr lang="it-IT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Δt</a:t>
            </a:r>
            <a:r>
              <a:rPr lang="it-IT" baseline="-250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TOT</a:t>
            </a:r>
            <a:r>
              <a:rPr lang="it-IT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)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 </a:t>
            </a:r>
          </a:p>
          <a:p>
            <a:pPr>
              <a:defRPr/>
            </a:pPr>
            <a:r>
              <a:rPr lang="it-IT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decreases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if</a:t>
            </a:r>
            <a:r>
              <a:rPr lang="it-IT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the source </a:t>
            </a:r>
            <a:r>
              <a:rPr lang="it-IT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is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still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 in </a:t>
            </a:r>
            <a:r>
              <a:rPr lang="it-IT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quiescence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after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 the first </a:t>
            </a:r>
            <a:r>
              <a:rPr lang="it-IT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outburst</a:t>
            </a:r>
            <a:endParaRPr lang="it-IT" dirty="0" smtClean="0">
              <a:effectLst>
                <a:outerShdw blurRad="38100" dist="38100" dir="2700000" algn="tl">
                  <a:srgbClr val="DDDDDD"/>
                </a:outerShdw>
              </a:effectLst>
              <a:latin typeface="Times New Roman"/>
              <a:ea typeface="ＭＳ Ｐゴシック" pitchFamily="-112" charset="-128"/>
              <a:cs typeface="ＭＳ Ｐゴシック" pitchFamily="-112" charset="-128"/>
            </a:endParaRPr>
          </a:p>
          <a:p>
            <a:pPr>
              <a:defRPr/>
            </a:pPr>
            <a:endParaRPr lang="it-IT" dirty="0">
              <a:effectLst>
                <a:outerShdw blurRad="38100" dist="38100" dir="2700000" algn="tl">
                  <a:srgbClr val="DDDDDD"/>
                </a:outerShdw>
              </a:effectLst>
              <a:latin typeface="Times New Roman"/>
              <a:ea typeface="ＭＳ Ｐゴシック" pitchFamily="-112" charset="-128"/>
              <a:cs typeface="ＭＳ Ｐゴシック" pitchFamily="-112" charset="-128"/>
            </a:endParaRPr>
          </a:p>
          <a:p>
            <a:pPr>
              <a:defRPr/>
            </a:pPr>
            <a:r>
              <a:rPr lang="it-IT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If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  L</a:t>
            </a:r>
            <a:r>
              <a:rPr lang="it-IT" baseline="-25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AVERAGE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  &lt;&lt; 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L</a:t>
            </a:r>
            <a:r>
              <a:rPr lang="it-IT" baseline="-25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MIN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conservative </a:t>
            </a:r>
            <a:r>
              <a:rPr lang="it-IT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evolution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is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 IMPOSSIBLE!</a:t>
            </a:r>
            <a:endParaRPr lang="it-IT" dirty="0">
              <a:effectLst>
                <a:outerShdw blurRad="38100" dist="38100" dir="2700000" algn="tl">
                  <a:srgbClr val="DDDDDD"/>
                </a:outerShdw>
              </a:effectLst>
              <a:latin typeface="Times New Roman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5487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mdot_vs_q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652"/>
            <a:ext cx="9144000" cy="646929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49338" y="200536"/>
            <a:ext cx="8094661" cy="721879"/>
          </a:xfrm>
          <a:prstGeom prst="rect">
            <a:avLst/>
          </a:prstGeom>
        </p:spPr>
        <p:txBody>
          <a:bodyPr anchor="ctr">
            <a:prstTxWarp prst="textNoShape">
              <a:avLst/>
            </a:prstTxWarp>
            <a:normAutofit fontScale="85000" lnSpcReduction="10000"/>
          </a:bodyPr>
          <a:lstStyle/>
          <a:p>
            <a:pPr algn="ctr">
              <a:defRPr/>
            </a:pPr>
            <a:r>
              <a:rPr lang="it-IT" sz="28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Evidence</a:t>
            </a:r>
            <a:r>
              <a:rPr lang="it-IT" sz="28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 of Radio-</a:t>
            </a:r>
            <a:r>
              <a:rPr lang="it-IT" sz="28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Ejection</a:t>
            </a:r>
            <a:r>
              <a:rPr lang="it-IT" sz="28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 in </a:t>
            </a:r>
            <a:r>
              <a:rPr lang="it-IT" sz="2800" dirty="0" err="1">
                <a:latin typeface="Times New Roman"/>
              </a:rPr>
              <a:t>Accreting</a:t>
            </a:r>
            <a:r>
              <a:rPr lang="it-IT" sz="2800" dirty="0">
                <a:latin typeface="Times New Roman"/>
              </a:rPr>
              <a:t> </a:t>
            </a:r>
            <a:r>
              <a:rPr lang="it-IT" sz="2800" dirty="0" err="1">
                <a:latin typeface="Times New Roman"/>
              </a:rPr>
              <a:t>Millisecond</a:t>
            </a:r>
            <a:r>
              <a:rPr lang="it-IT" sz="2800" dirty="0">
                <a:latin typeface="Times New Roman"/>
              </a:rPr>
              <a:t> </a:t>
            </a:r>
            <a:r>
              <a:rPr lang="it-IT" sz="2800" dirty="0" err="1">
                <a:latin typeface="Times New Roman"/>
              </a:rPr>
              <a:t>Pulsars</a:t>
            </a:r>
            <a:endParaRPr lang="it-IT" sz="2400" b="1" dirty="0">
              <a:effectLst>
                <a:outerShdw blurRad="38100" dist="38100" dir="2700000" algn="tl">
                  <a:srgbClr val="DDDDDD"/>
                </a:outerShdw>
              </a:effectLst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446713" y="3083918"/>
            <a:ext cx="624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L</a:t>
            </a:r>
            <a:r>
              <a:rPr lang="it-IT" baseline="-250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MIN</a:t>
            </a:r>
            <a:endParaRPr lang="it-IT" dirty="0"/>
          </a:p>
        </p:txBody>
      </p:sp>
      <p:cxnSp>
        <p:nvCxnSpPr>
          <p:cNvPr id="6" name="Connettore 2 5"/>
          <p:cNvCxnSpPr/>
          <p:nvPr/>
        </p:nvCxnSpPr>
        <p:spPr>
          <a:xfrm flipH="1">
            <a:off x="2446421" y="3288632"/>
            <a:ext cx="2000292" cy="3342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8543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4401" y="2033424"/>
            <a:ext cx="5018347" cy="4705677"/>
          </a:xfrm>
          <a:prstGeom prst="rect">
            <a:avLst/>
          </a:prstGeom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65200" y="4763"/>
            <a:ext cx="8159750" cy="11128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it-IT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R</a:t>
            </a:r>
            <a:r>
              <a:rPr lang="it-IT" sz="3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esults</a:t>
            </a:r>
            <a:r>
              <a:rPr lang="it-IT" sz="3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from timing of 5 </a:t>
            </a:r>
            <a:r>
              <a:rPr lang="it-IT" sz="3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outburst</a:t>
            </a:r>
            <a:r>
              <a:rPr lang="it-IT" sz="3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of SAXJ1808.4-3658 </a:t>
            </a:r>
            <a:r>
              <a:rPr lang="it-IT" sz="30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(1998−</a:t>
            </a:r>
            <a:r>
              <a:rPr lang="it-IT" sz="3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2015) 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1016000" y="971550"/>
            <a:ext cx="8128000" cy="1201738"/>
          </a:xfrm>
          <a:prstGeom prst="rect">
            <a:avLst/>
          </a:prstGeom>
        </p:spPr>
        <p:txBody>
          <a:bodyPr>
            <a:prstTxWarp prst="textNoShape">
              <a:avLst/>
            </a:prstTxWarp>
            <a:spAutoFit/>
          </a:bodyPr>
          <a:lstStyle/>
          <a:p>
            <a:pPr algn="just">
              <a:defRPr/>
            </a:pPr>
            <a:r>
              <a:rPr lang="it-IT" sz="18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Delays of the time of ascending node passage of all the outbursts show a clear parabolic trend</a:t>
            </a:r>
            <a:r>
              <a:rPr lang="it-IT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it-IT" sz="18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which implies a costant </a:t>
            </a:r>
            <a:r>
              <a:rPr lang="it-IT" sz="1800" dirty="0">
                <a:solidFill>
                  <a:srgbClr val="000000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dP</a:t>
            </a:r>
            <a:r>
              <a:rPr lang="it-IT" sz="1800" baseline="-25000" dirty="0">
                <a:solidFill>
                  <a:srgbClr val="000000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ORB</a:t>
            </a:r>
            <a:r>
              <a:rPr lang="it-IT" sz="1800" dirty="0">
                <a:solidFill>
                  <a:srgbClr val="000000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/dt,  more than 10 times what is expected by conservative mass transfer from a fully convective and/or degenerate secondary (n ≈ -1/3) driven by GR (Di Salvo, 2008; Hartman, 2008) !</a:t>
            </a:r>
            <a:endParaRPr lang="it-IT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2647280" y="4621200"/>
            <a:ext cx="665413" cy="307777"/>
          </a:xfrm>
          <a:prstGeom prst="rect">
            <a:avLst/>
          </a:prstGeom>
          <a:noFill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it-IT" sz="14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</a:rPr>
              <a:t>1998</a:t>
            </a:r>
            <a:endParaRPr lang="it-IT" sz="1400" b="1" dirty="0">
              <a:effectLst>
                <a:outerShdw blurRad="38100" dist="38100" dir="2700000" algn="tl">
                  <a:srgbClr val="DDDDDD"/>
                </a:outerShdw>
              </a:effectLst>
              <a:latin typeface="Times New Roman" pitchFamily="-112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3027281" y="4569981"/>
            <a:ext cx="665413" cy="307777"/>
          </a:xfrm>
          <a:prstGeom prst="rect">
            <a:avLst/>
          </a:prstGeom>
          <a:noFill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it-IT" sz="14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</a:rPr>
              <a:t>2000</a:t>
            </a:r>
            <a:endParaRPr lang="it-IT" sz="1400" b="1" dirty="0">
              <a:effectLst>
                <a:outerShdw blurRad="38100" dist="38100" dir="2700000" algn="tl">
                  <a:srgbClr val="DDDDDD"/>
                </a:outerShdw>
              </a:effectLst>
              <a:latin typeface="Times New Roman" pitchFamily="-112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3580721" y="4428285"/>
            <a:ext cx="665413" cy="307777"/>
          </a:xfrm>
          <a:prstGeom prst="rect">
            <a:avLst/>
          </a:prstGeom>
          <a:noFill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it-IT" sz="14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</a:rPr>
              <a:t>2002</a:t>
            </a:r>
            <a:endParaRPr lang="it-IT" sz="1400" b="1" dirty="0">
              <a:effectLst>
                <a:outerShdw blurRad="38100" dist="38100" dir="2700000" algn="tl">
                  <a:srgbClr val="DDDDDD"/>
                </a:outerShdw>
              </a:effectLst>
              <a:latin typeface="Times New Roman" pitchFamily="-112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3987113" y="4219749"/>
            <a:ext cx="665413" cy="307777"/>
          </a:xfrm>
          <a:prstGeom prst="rect">
            <a:avLst/>
          </a:prstGeom>
          <a:noFill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it-IT" sz="14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</a:rPr>
              <a:t>2005</a:t>
            </a:r>
            <a:endParaRPr lang="it-IT" sz="1400" b="1" dirty="0">
              <a:effectLst>
                <a:outerShdw blurRad="38100" dist="38100" dir="2700000" algn="tl">
                  <a:srgbClr val="DDDDDD"/>
                </a:outerShdw>
              </a:effectLst>
              <a:latin typeface="Times New Roman" pitchFamily="-112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4632635" y="3757214"/>
            <a:ext cx="665413" cy="307777"/>
          </a:xfrm>
          <a:prstGeom prst="rect">
            <a:avLst/>
          </a:prstGeom>
          <a:noFill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it-IT" sz="14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</a:rPr>
              <a:t>2008</a:t>
            </a:r>
            <a:endParaRPr lang="it-IT" sz="1400" b="1" dirty="0">
              <a:effectLst>
                <a:outerShdw blurRad="38100" dist="38100" dir="2700000" algn="tl">
                  <a:srgbClr val="DDDDDD"/>
                </a:outerShdw>
              </a:effectLst>
              <a:latin typeface="Times New Roman" pitchFamily="-112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5159339" y="3134270"/>
            <a:ext cx="665413" cy="307777"/>
          </a:xfrm>
          <a:prstGeom prst="rect">
            <a:avLst/>
          </a:prstGeom>
          <a:noFill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it-IT" sz="14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</a:rPr>
              <a:t>2011</a:t>
            </a:r>
            <a:endParaRPr lang="it-IT" sz="1400" b="1" dirty="0">
              <a:effectLst>
                <a:outerShdw blurRad="38100" dist="38100" dir="2700000" algn="tl">
                  <a:srgbClr val="DDDDDD"/>
                </a:outerShdw>
              </a:effectLst>
              <a:latin typeface="Times New Roman" pitchFamily="-112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5776632" y="2629568"/>
            <a:ext cx="665413" cy="307777"/>
          </a:xfrm>
          <a:prstGeom prst="rect">
            <a:avLst/>
          </a:prstGeom>
          <a:noFill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it-IT" sz="14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</a:rPr>
              <a:t>2015</a:t>
            </a:r>
            <a:endParaRPr lang="it-IT" sz="1400" b="1" dirty="0">
              <a:effectLst>
                <a:outerShdw blurRad="38100" dist="38100" dir="2700000" algn="tl">
                  <a:srgbClr val="DDDDDD"/>
                </a:outerShdw>
              </a:effectLst>
              <a:latin typeface="Times New Roman" pitchFamily="-112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733766" y="2367621"/>
            <a:ext cx="30428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1200" dirty="0" err="1">
                <a:solidFill>
                  <a:prstClr val="black"/>
                </a:solidFill>
                <a:latin typeface="Times New Roman" pitchFamily="-112" charset="0"/>
              </a:rPr>
              <a:t>Orbital</a:t>
            </a:r>
            <a:r>
              <a:rPr lang="it-IT" sz="1200" dirty="0">
                <a:solidFill>
                  <a:prstClr val="black"/>
                </a:solidFill>
                <a:latin typeface="Times New Roman" pitchFamily="-112" charset="0"/>
              </a:rPr>
              <a:t> </a:t>
            </a:r>
            <a:r>
              <a:rPr lang="it-IT" sz="1200" dirty="0" err="1">
                <a:solidFill>
                  <a:prstClr val="black"/>
                </a:solidFill>
                <a:latin typeface="Times New Roman" pitchFamily="-112" charset="0"/>
              </a:rPr>
              <a:t>period</a:t>
            </a:r>
            <a:r>
              <a:rPr lang="it-IT" sz="1200" dirty="0">
                <a:solidFill>
                  <a:prstClr val="black"/>
                </a:solidFill>
                <a:latin typeface="Times New Roman" pitchFamily="-112" charset="0"/>
              </a:rPr>
              <a:t> </a:t>
            </a:r>
            <a:r>
              <a:rPr lang="it-IT" sz="1200" dirty="0" err="1">
                <a:solidFill>
                  <a:prstClr val="black"/>
                </a:solidFill>
                <a:latin typeface="Times New Roman" pitchFamily="-112" charset="0"/>
              </a:rPr>
              <a:t>increases</a:t>
            </a:r>
            <a:r>
              <a:rPr lang="it-IT" sz="1200" dirty="0">
                <a:solidFill>
                  <a:prstClr val="black"/>
                </a:solidFill>
                <a:latin typeface="Times New Roman" pitchFamily="-112" charset="0"/>
              </a:rPr>
              <a:t>:</a:t>
            </a:r>
          </a:p>
          <a:p>
            <a:pPr lvl="0" algn="ctr"/>
            <a:r>
              <a:rPr lang="it-IT" sz="1200" dirty="0" err="1" smtClean="0">
                <a:solidFill>
                  <a:prstClr val="black"/>
                </a:solidFill>
                <a:latin typeface="Times New Roman" pitchFamily="-112" charset="0"/>
              </a:rPr>
              <a:t>dP</a:t>
            </a:r>
            <a:r>
              <a:rPr lang="it-IT" sz="1200" baseline="-25000" dirty="0" err="1" smtClean="0">
                <a:solidFill>
                  <a:prstClr val="black"/>
                </a:solidFill>
                <a:latin typeface="Times New Roman" pitchFamily="-112" charset="0"/>
              </a:rPr>
              <a:t>ORB</a:t>
            </a:r>
            <a:r>
              <a:rPr lang="it-IT" sz="1200" dirty="0">
                <a:solidFill>
                  <a:prstClr val="black"/>
                </a:solidFill>
                <a:latin typeface="Times New Roman" pitchFamily="-112" charset="0"/>
              </a:rPr>
              <a:t>/</a:t>
            </a:r>
            <a:r>
              <a:rPr lang="it-IT" sz="1200" dirty="0" err="1">
                <a:solidFill>
                  <a:prstClr val="black"/>
                </a:solidFill>
                <a:latin typeface="Times New Roman" pitchFamily="-112" charset="0"/>
              </a:rPr>
              <a:t>dt</a:t>
            </a:r>
            <a:r>
              <a:rPr lang="it-IT" sz="1200" dirty="0">
                <a:solidFill>
                  <a:prstClr val="black"/>
                </a:solidFill>
                <a:latin typeface="Times New Roman" pitchFamily="-112" charset="0"/>
              </a:rPr>
              <a:t> = (3.89 ± 0.15) × 10</a:t>
            </a:r>
            <a:r>
              <a:rPr lang="it-IT" sz="1200" baseline="30000" dirty="0">
                <a:solidFill>
                  <a:prstClr val="black"/>
                </a:solidFill>
                <a:latin typeface="Times New Roman" pitchFamily="-112" charset="0"/>
              </a:rPr>
              <a:t>-12</a:t>
            </a:r>
            <a:r>
              <a:rPr lang="it-IT" sz="1200" dirty="0">
                <a:solidFill>
                  <a:prstClr val="black"/>
                </a:solidFill>
                <a:latin typeface="Times New Roman" pitchFamily="-112" charset="0"/>
              </a:rPr>
              <a:t> </a:t>
            </a:r>
            <a:r>
              <a:rPr lang="it-IT" sz="1200" dirty="0" err="1">
                <a:solidFill>
                  <a:prstClr val="black"/>
                </a:solidFill>
                <a:latin typeface="Times New Roman" pitchFamily="-112" charset="0"/>
              </a:rPr>
              <a:t>s</a:t>
            </a:r>
            <a:r>
              <a:rPr lang="it-IT" sz="1200" dirty="0">
                <a:solidFill>
                  <a:prstClr val="black"/>
                </a:solidFill>
                <a:latin typeface="Times New Roman" pitchFamily="-112" charset="0"/>
              </a:rPr>
              <a:t>/</a:t>
            </a:r>
            <a:r>
              <a:rPr lang="it-IT" sz="1200" dirty="0" err="1" smtClean="0">
                <a:solidFill>
                  <a:prstClr val="black"/>
                </a:solidFill>
                <a:latin typeface="Times New Roman" pitchFamily="-112" charset="0"/>
              </a:rPr>
              <a:t>s</a:t>
            </a:r>
            <a:endParaRPr lang="it-IT" sz="1200" dirty="0" smtClean="0">
              <a:solidFill>
                <a:prstClr val="black"/>
              </a:solidFill>
              <a:latin typeface="Times New Roman" pitchFamily="-112" charset="0"/>
            </a:endParaRPr>
          </a:p>
          <a:p>
            <a:pPr lvl="0" algn="ctr"/>
            <a:endParaRPr lang="it-IT" sz="1200" dirty="0">
              <a:solidFill>
                <a:prstClr val="black"/>
              </a:solidFill>
              <a:latin typeface="Times New Roman" pitchFamily="-112" charset="0"/>
            </a:endParaRPr>
          </a:p>
          <a:p>
            <a:pPr lvl="0"/>
            <a:r>
              <a:rPr lang="it-IT" sz="1200" dirty="0" smtClean="0">
                <a:solidFill>
                  <a:prstClr val="black"/>
                </a:solidFill>
                <a:latin typeface="Times New Roman" pitchFamily="-112" charset="0"/>
              </a:rPr>
              <a:t>Burderi </a:t>
            </a:r>
            <a:r>
              <a:rPr lang="it-IT" sz="1200" dirty="0">
                <a:solidFill>
                  <a:prstClr val="black"/>
                </a:solidFill>
                <a:latin typeface="Times New Roman" pitchFamily="-112" charset="0"/>
              </a:rPr>
              <a:t>et al. 2009 </a:t>
            </a:r>
            <a:r>
              <a:rPr lang="it-IT" sz="1200" dirty="0" err="1">
                <a:solidFill>
                  <a:prstClr val="black"/>
                </a:solidFill>
                <a:latin typeface="Times New Roman" pitchFamily="-112" charset="0"/>
              </a:rPr>
              <a:t>using</a:t>
            </a:r>
            <a:r>
              <a:rPr lang="it-IT" sz="1200" dirty="0">
                <a:solidFill>
                  <a:prstClr val="black"/>
                </a:solidFill>
                <a:latin typeface="Times New Roman" pitchFamily="-112" charset="0"/>
              </a:rPr>
              <a:t> </a:t>
            </a:r>
            <a:r>
              <a:rPr lang="it-IT" sz="1200" dirty="0" smtClean="0">
                <a:solidFill>
                  <a:prstClr val="black"/>
                </a:solidFill>
                <a:latin typeface="Times New Roman" pitchFamily="-112" charset="0"/>
              </a:rPr>
              <a:t>XMM and RXTE</a:t>
            </a:r>
            <a:endParaRPr lang="it-IT" sz="1200" dirty="0">
              <a:solidFill>
                <a:prstClr val="black"/>
              </a:solidFill>
              <a:latin typeface="Times New Roman" pitchFamily="-112" charset="0"/>
            </a:endParaRPr>
          </a:p>
          <a:p>
            <a:pPr lvl="0"/>
            <a:r>
              <a:rPr lang="it-IT" sz="1200" dirty="0">
                <a:solidFill>
                  <a:prstClr val="black"/>
                </a:solidFill>
                <a:latin typeface="Times New Roman" pitchFamily="-11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22797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Rectangle 3"/>
          <p:cNvSpPr>
            <a:spLocks noGrp="1" noChangeArrowheads="1"/>
          </p:cNvSpPr>
          <p:nvPr>
            <p:ph idx="1"/>
          </p:nvPr>
        </p:nvSpPr>
        <p:spPr>
          <a:xfrm>
            <a:off x="1038225" y="615950"/>
            <a:ext cx="4733925" cy="2366963"/>
          </a:xfrm>
        </p:spPr>
        <p:txBody>
          <a:bodyPr/>
          <a:lstStyle/>
          <a:p>
            <a:pPr algn="just" eaLnBrk="1" hangingPunct="1">
              <a:buFont typeface="Wingdings" pitchFamily="-112" charset="2"/>
              <a:buNone/>
            </a:pPr>
            <a:r>
              <a:rPr lang="it-IT" sz="2400" dirty="0" err="1" smtClean="0"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Following</a:t>
            </a:r>
            <a:r>
              <a:rPr lang="it-IT" sz="2400" dirty="0" smtClean="0"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Di Salvo et al. (2008):</a:t>
            </a:r>
          </a:p>
          <a:p>
            <a:pPr algn="just" eaLnBrk="1" hangingPunct="1">
              <a:buFont typeface="Wingdings" pitchFamily="-112" charset="2"/>
              <a:buNone/>
            </a:pPr>
            <a:r>
              <a:rPr lang="it-IT" sz="2400" dirty="0" smtClean="0"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a) J</a:t>
            </a:r>
            <a:r>
              <a:rPr lang="it-IT" sz="2400" baseline="-25000" dirty="0" smtClean="0"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TOT</a:t>
            </a:r>
            <a:r>
              <a:rPr lang="it-IT" sz="2400" dirty="0" smtClean="0"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it-IT" sz="2400" dirty="0" err="1" smtClean="0"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conservation</a:t>
            </a:r>
            <a:r>
              <a:rPr lang="it-IT" sz="2400" dirty="0" smtClean="0"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;</a:t>
            </a:r>
          </a:p>
          <a:p>
            <a:pPr algn="just" eaLnBrk="1" hangingPunct="1">
              <a:buFont typeface="Wingdings" pitchFamily="-112" charset="2"/>
              <a:buNone/>
            </a:pPr>
            <a:r>
              <a:rPr lang="it-IT" sz="2400" dirty="0" smtClean="0"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b) </a:t>
            </a:r>
            <a:r>
              <a:rPr lang="it-IT" sz="2400" dirty="0" err="1" smtClean="0"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third</a:t>
            </a:r>
            <a:r>
              <a:rPr lang="it-IT" sz="2400" dirty="0" smtClean="0"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it-IT" sz="2400" dirty="0" err="1"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Kepler's</a:t>
            </a:r>
            <a:r>
              <a:rPr lang="it-IT" sz="2400" dirty="0"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it-IT" sz="2400" dirty="0" smtClean="0"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law;</a:t>
            </a:r>
          </a:p>
          <a:p>
            <a:pPr algn="just" eaLnBrk="1" hangingPunct="1">
              <a:buFont typeface="Wingdings" pitchFamily="-112" charset="2"/>
              <a:buNone/>
            </a:pPr>
            <a:r>
              <a:rPr lang="it-IT" sz="2400" dirty="0" smtClean="0"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c) AM </a:t>
            </a:r>
            <a:r>
              <a:rPr lang="it-IT" sz="2400" dirty="0" err="1" smtClean="0"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losses</a:t>
            </a:r>
            <a:r>
              <a:rPr lang="it-IT" sz="2400" dirty="0" smtClean="0"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by GR; </a:t>
            </a:r>
          </a:p>
          <a:p>
            <a:pPr algn="just" eaLnBrk="1" hangingPunct="1">
              <a:buFont typeface="Wingdings" pitchFamily="-112" charset="2"/>
              <a:buNone/>
            </a:pPr>
            <a:r>
              <a:rPr lang="it-IT" sz="2400" dirty="0" err="1" smtClean="0"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gives</a:t>
            </a:r>
            <a:r>
              <a:rPr lang="it-IT" sz="2400" dirty="0" smtClean="0"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the </a:t>
            </a:r>
            <a:r>
              <a:rPr lang="it-IT" sz="2400" dirty="0" err="1" smtClean="0"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orbital</a:t>
            </a:r>
            <a:r>
              <a:rPr lang="it-IT" sz="2400" dirty="0" smtClean="0"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it-IT" sz="2400" dirty="0" err="1" smtClean="0"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period</a:t>
            </a:r>
            <a:r>
              <a:rPr lang="it-IT" sz="2400" dirty="0" smtClean="0"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derivative:</a:t>
            </a:r>
          </a:p>
        </p:txBody>
      </p:sp>
      <p:graphicFrame>
        <p:nvGraphicFramePr>
          <p:cNvPr id="46082" name="Object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3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923925" y="57150"/>
            <a:ext cx="8123238" cy="596900"/>
          </a:xfrm>
          <a:prstGeom prst="rect">
            <a:avLst/>
          </a:prstGeom>
        </p:spPr>
        <p:txBody>
          <a:bodyPr anchor="ctr">
            <a:prstTxWarp prst="textNoShape">
              <a:avLst/>
            </a:prstTxWarp>
            <a:normAutofit fontScale="92500"/>
          </a:bodyPr>
          <a:lstStyle/>
          <a:p>
            <a:pPr algn="ctr">
              <a:defRPr/>
            </a:pPr>
            <a:r>
              <a:rPr lang="it-IT" sz="26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Theory</a:t>
            </a:r>
            <a:r>
              <a:rPr lang="it-IT" sz="26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of </a:t>
            </a:r>
            <a:r>
              <a:rPr lang="it-IT" sz="26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Dynamical</a:t>
            </a:r>
            <a:r>
              <a:rPr lang="it-IT" sz="26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(</a:t>
            </a:r>
            <a:r>
              <a:rPr lang="it-IT" sz="26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O</a:t>
            </a:r>
            <a:r>
              <a:rPr lang="it-IT" sz="26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rbital</a:t>
            </a:r>
            <a:r>
              <a:rPr lang="it-IT" sz="26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) </a:t>
            </a:r>
            <a:r>
              <a:rPr lang="it-IT" sz="26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evolution</a:t>
            </a:r>
            <a:r>
              <a:rPr lang="it-IT" sz="26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in SAXJ1808.4-3658  </a:t>
            </a:r>
            <a:endParaRPr lang="it-IT" sz="2400" dirty="0">
              <a:effectLst>
                <a:outerShdw blurRad="38100" dist="38100" dir="2700000" algn="tl">
                  <a:srgbClr val="DDDDDD"/>
                </a:outerShdw>
              </a:effectLst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aphicFrame>
        <p:nvGraphicFramePr>
          <p:cNvPr id="460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0790342"/>
              </p:ext>
            </p:extLst>
          </p:nvPr>
        </p:nvGraphicFramePr>
        <p:xfrm>
          <a:off x="1441450" y="3063875"/>
          <a:ext cx="6973888" cy="132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4" name="Equation" r:id="rId6" imgW="2311400" imgH="482600" progId="Equation.3">
                  <p:embed/>
                </p:oleObj>
              </mc:Choice>
              <mc:Fallback>
                <p:oleObj name="Equation" r:id="rId6" imgW="23114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1450" y="3063875"/>
                        <a:ext cx="6973888" cy="1325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3717054"/>
              </p:ext>
            </p:extLst>
          </p:nvPr>
        </p:nvGraphicFramePr>
        <p:xfrm>
          <a:off x="1176338" y="4419600"/>
          <a:ext cx="4738687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5" name="Equation" r:id="rId8" imgW="2667000" imgH="736600" progId="Equation.3">
                  <p:embed/>
                </p:oleObj>
              </mc:Choice>
              <mc:Fallback>
                <p:oleObj name="Equation" r:id="rId8" imgW="2667000" imgH="73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6338" y="4419600"/>
                        <a:ext cx="4738687" cy="1308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5260377"/>
              </p:ext>
            </p:extLst>
          </p:nvPr>
        </p:nvGraphicFramePr>
        <p:xfrm>
          <a:off x="1044575" y="5790029"/>
          <a:ext cx="7856538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6" name="Equation" r:id="rId10" imgW="4584700" imgH="596900" progId="Equation.3">
                  <p:embed/>
                </p:oleObj>
              </mc:Choice>
              <mc:Fallback>
                <p:oleObj name="Equation" r:id="rId10" imgW="4584700" imgH="596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575" y="5790029"/>
                        <a:ext cx="7856538" cy="1023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06782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3"/>
          <p:cNvSpPr>
            <a:spLocks noGrp="1" noChangeArrowheads="1"/>
          </p:cNvSpPr>
          <p:nvPr>
            <p:ph idx="1"/>
          </p:nvPr>
        </p:nvSpPr>
        <p:spPr>
          <a:xfrm>
            <a:off x="1191285" y="1243012"/>
            <a:ext cx="7085013" cy="2209801"/>
          </a:xfrm>
        </p:spPr>
        <p:txBody>
          <a:bodyPr/>
          <a:lstStyle/>
          <a:p>
            <a:pPr algn="just" eaLnBrk="1" hangingPunct="1">
              <a:buFont typeface="Wingdings" pitchFamily="-112" charset="2"/>
              <a:buNone/>
            </a:pPr>
            <a:r>
              <a:rPr lang="it-IT" sz="2400" dirty="0" err="1" smtClean="0"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Following</a:t>
            </a:r>
            <a:r>
              <a:rPr lang="it-IT" sz="2400" dirty="0" smtClean="0"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Di Salvo et al. (2008) </a:t>
            </a:r>
            <a:r>
              <a:rPr lang="it-IT" sz="2400" dirty="0" err="1" smtClean="0"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we</a:t>
            </a:r>
            <a:r>
              <a:rPr lang="it-IT" sz="2400" dirty="0" smtClean="0"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it-IT" sz="2400" dirty="0" err="1" smtClean="0"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adopt</a:t>
            </a:r>
            <a:r>
              <a:rPr lang="it-IT" sz="2400" dirty="0" smtClean="0"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:</a:t>
            </a:r>
          </a:p>
          <a:p>
            <a:pPr algn="just" eaLnBrk="1" hangingPunct="1">
              <a:buFont typeface="Wingdings" pitchFamily="-112" charset="2"/>
              <a:buNone/>
            </a:pPr>
            <a:r>
              <a:rPr lang="it-IT" sz="2400" dirty="0" smtClean="0"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a) J</a:t>
            </a:r>
            <a:r>
              <a:rPr lang="it-IT" sz="2400" baseline="-25000" dirty="0" smtClean="0"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TOT</a:t>
            </a:r>
            <a:r>
              <a:rPr lang="it-IT" sz="2400" dirty="0" smtClean="0"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it-IT" sz="2400" dirty="0" err="1" smtClean="0"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conservation</a:t>
            </a:r>
            <a:r>
              <a:rPr lang="it-IT" sz="2400" dirty="0" smtClean="0"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;</a:t>
            </a:r>
          </a:p>
          <a:p>
            <a:pPr algn="just" eaLnBrk="1" hangingPunct="1">
              <a:buFont typeface="Wingdings" pitchFamily="-112" charset="2"/>
              <a:buNone/>
            </a:pPr>
            <a:r>
              <a:rPr lang="it-IT" sz="2400" dirty="0" smtClean="0"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b) </a:t>
            </a:r>
            <a:r>
              <a:rPr lang="it-IT" sz="2400" dirty="0" err="1" smtClean="0"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contact</a:t>
            </a:r>
            <a:r>
              <a:rPr lang="it-IT" sz="2400" dirty="0" smtClean="0"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it-IT" sz="2400" dirty="0" err="1" smtClean="0"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condition</a:t>
            </a:r>
            <a:r>
              <a:rPr lang="it-IT" sz="2400" dirty="0" smtClean="0"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:                             and  </a:t>
            </a:r>
          </a:p>
          <a:p>
            <a:pPr algn="just" eaLnBrk="1" hangingPunct="1">
              <a:buFont typeface="Wingdings" pitchFamily="-112" charset="2"/>
              <a:buNone/>
            </a:pPr>
            <a:r>
              <a:rPr lang="it-IT" sz="2400" dirty="0" smtClean="0"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c) MB and GR </a:t>
            </a:r>
            <a:r>
              <a:rPr lang="it-IT" sz="2400" dirty="0" err="1" smtClean="0"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angular</a:t>
            </a:r>
            <a:r>
              <a:rPr lang="it-IT" sz="2400" dirty="0" smtClean="0"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it-IT" sz="2400" dirty="0" err="1" smtClean="0"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momentum</a:t>
            </a:r>
            <a:r>
              <a:rPr lang="it-IT" sz="2400" dirty="0" smtClean="0"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it-IT" sz="2400" dirty="0" err="1" smtClean="0"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losses</a:t>
            </a:r>
            <a:r>
              <a:rPr lang="it-IT" sz="2400" dirty="0" smtClean="0"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it-IT" sz="2400" dirty="0" err="1" smtClean="0"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as</a:t>
            </a:r>
            <a:r>
              <a:rPr lang="it-IT" sz="2400" dirty="0" smtClean="0"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it-IT" sz="2400" dirty="0" err="1" smtClean="0"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driving</a:t>
            </a:r>
            <a:r>
              <a:rPr lang="it-IT" sz="2400" dirty="0" smtClean="0"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it-IT" sz="2400" dirty="0" err="1" smtClean="0"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mechanism</a:t>
            </a:r>
            <a:endParaRPr lang="it-IT" sz="2400" dirty="0" smtClean="0"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  <a:p>
            <a:pPr algn="just" eaLnBrk="1" hangingPunct="1">
              <a:buFont typeface="Wingdings" pitchFamily="-112" charset="2"/>
              <a:buNone/>
            </a:pPr>
            <a:endParaRPr lang="it-IT" sz="2400" dirty="0"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  <a:p>
            <a:pPr algn="just" eaLnBrk="1" hangingPunct="1">
              <a:buFont typeface="Wingdings" pitchFamily="-112" charset="2"/>
              <a:buNone/>
            </a:pPr>
            <a:endParaRPr lang="it-IT" sz="2400" dirty="0" smtClean="0"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  <a:p>
            <a:pPr algn="just" eaLnBrk="1" hangingPunct="1">
              <a:buFont typeface="Wingdings" pitchFamily="-112" charset="2"/>
              <a:buNone/>
            </a:pPr>
            <a:endParaRPr lang="it-IT" sz="2400" dirty="0" smtClean="0"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aphicFrame>
        <p:nvGraphicFramePr>
          <p:cNvPr id="52226" name="Object 5"/>
          <p:cNvGraphicFramePr>
            <a:graphicFrameLocks noChangeAspect="1"/>
          </p:cNvGraphicFramePr>
          <p:nvPr/>
        </p:nvGraphicFramePr>
        <p:xfrm>
          <a:off x="4514850" y="323691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5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236913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923925" y="0"/>
            <a:ext cx="8220075" cy="1117600"/>
          </a:xfrm>
          <a:prstGeom prst="rect">
            <a:avLst/>
          </a:prstGeom>
        </p:spPr>
        <p:txBody>
          <a:bodyPr anchor="ctr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it-IT" sz="26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Predictions</a:t>
            </a:r>
            <a:r>
              <a:rPr lang="it-IT" sz="26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from </a:t>
            </a:r>
            <a:r>
              <a:rPr lang="it-IT" sz="26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Secular</a:t>
            </a:r>
            <a:r>
              <a:rPr lang="it-IT" sz="26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it-IT" sz="26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evolution</a:t>
            </a:r>
            <a:endParaRPr lang="it-IT" sz="2600" dirty="0">
              <a:effectLst>
                <a:outerShdw blurRad="38100" dist="38100" dir="2700000" algn="tl">
                  <a:srgbClr val="DDDDDD"/>
                </a:outerShdw>
              </a:effectLst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52230" name="Immagin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38588" y="2173288"/>
            <a:ext cx="1801812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1" name="Immagine 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10350" y="2170113"/>
            <a:ext cx="1062038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1" name="Rectangle 3"/>
          <p:cNvSpPr txBox="1">
            <a:spLocks noChangeArrowheads="1"/>
          </p:cNvSpPr>
          <p:nvPr/>
        </p:nvSpPr>
        <p:spPr bwMode="auto">
          <a:xfrm>
            <a:off x="1117600" y="5554663"/>
            <a:ext cx="76708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175" algn="l"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-112" charset="2"/>
              <a:buNone/>
            </a:pPr>
            <a:r>
              <a:rPr lang="it-IT" sz="2400" dirty="0"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Highly non conservative mass-transfer </a:t>
            </a:r>
            <a:r>
              <a:rPr lang="it-IT" sz="2400" dirty="0" err="1"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is</a:t>
            </a:r>
            <a:r>
              <a:rPr lang="it-IT" sz="2400" dirty="0"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it-IT" sz="2400" dirty="0" err="1"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required</a:t>
            </a:r>
            <a:r>
              <a:rPr lang="it-IT" sz="2400" dirty="0"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by the </a:t>
            </a:r>
            <a:r>
              <a:rPr lang="it-IT" sz="2400" dirty="0" err="1"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Secular</a:t>
            </a:r>
            <a:r>
              <a:rPr lang="it-IT" sz="2400" dirty="0"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it-IT" sz="2400" dirty="0" err="1"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evolution</a:t>
            </a:r>
            <a:r>
              <a:rPr lang="it-IT" sz="2400" dirty="0"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to  drive the high mass-transfer rate </a:t>
            </a:r>
            <a:r>
              <a:rPr lang="it-IT" sz="2400" dirty="0" err="1"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implied</a:t>
            </a:r>
            <a:r>
              <a:rPr lang="it-IT" sz="2400" dirty="0"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by the </a:t>
            </a:r>
            <a:r>
              <a:rPr lang="it-IT" sz="2400" dirty="0" err="1"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Dynamical</a:t>
            </a:r>
            <a:r>
              <a:rPr lang="it-IT" sz="2400" dirty="0"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it-IT" sz="2400" dirty="0" err="1" smtClean="0"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evolution</a:t>
            </a:r>
            <a:r>
              <a:rPr lang="it-IT" sz="2400" dirty="0" smtClean="0"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!</a:t>
            </a:r>
            <a:endParaRPr lang="it-IT" sz="2400" dirty="0">
              <a:effectLst/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aphicFrame>
        <p:nvGraphicFramePr>
          <p:cNvPr id="522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6618328"/>
              </p:ext>
            </p:extLst>
          </p:nvPr>
        </p:nvGraphicFramePr>
        <p:xfrm>
          <a:off x="1123950" y="3452813"/>
          <a:ext cx="7964488" cy="206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6" name="Equation" r:id="rId8" imgW="3733800" imgH="965200" progId="Equation.3">
                  <p:embed/>
                </p:oleObj>
              </mc:Choice>
              <mc:Fallback>
                <p:oleObj name="Equation" r:id="rId8" imgW="3733800" imgH="965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950" y="3452813"/>
                        <a:ext cx="7964488" cy="206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73617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zio">
  <a:themeElements>
    <a:clrScheme name="Solstiz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zio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z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Solstizio.thmx</Template>
  <TotalTime>9043</TotalTime>
  <Words>1636</Words>
  <Application>Microsoft Macintosh PowerPoint</Application>
  <PresentationFormat>Presentazione su schermo (4:3)</PresentationFormat>
  <Paragraphs>173</Paragraphs>
  <Slides>16</Slides>
  <Notes>12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8" baseType="lpstr">
      <vt:lpstr>Solstizio</vt:lpstr>
      <vt:lpstr>Equation</vt:lpstr>
      <vt:lpstr>Is Radio−Ejection ubiquitous among  Accreting Millisecond Pulsar?</vt:lpstr>
      <vt:lpstr>Presentazione di PowerPoint</vt:lpstr>
      <vt:lpstr>The Radio-Ejection hypothesis (Burderi et al. 2001, ApJ, Di Salvo et al. 2008, ApJ)</vt:lpstr>
      <vt:lpstr>Presentazione di PowerPoint</vt:lpstr>
      <vt:lpstr>Presentazione di PowerPoint</vt:lpstr>
      <vt:lpstr>Presentazione di PowerPoint</vt:lpstr>
      <vt:lpstr>Results from timing of 5 outburst of SAXJ1808.4-3658 (1998−2015) </vt:lpstr>
      <vt:lpstr>Presentazione di PowerPoint</vt:lpstr>
      <vt:lpstr>Presentazione di PowerPoint</vt:lpstr>
      <vt:lpstr>Hartman et al. (2008) and Patruno et al. (2011) proposed that magnetic activity in the companion is responsible for the orbital variability of SAXJ1808 – as discussed by Applegate &amp; Shaham (1994) and Arzoumanian et al. (1994) to explain the orbital varability observed in PSR B1957+20 – and predicted that  quasi-cyclic variability of PORB would reveal itself over the next few years, but… </vt:lpstr>
      <vt:lpstr>In the model  of Applegate &amp; Shaham (1994) variations of the quadrupole moment, ∆ Q, of the secondary istantaneously reflect (through the action of gravity) in ∆ PORB:</vt:lpstr>
      <vt:lpstr>Presentazione di PowerPoint</vt:lpstr>
      <vt:lpstr>Presentazione di PowerPoint</vt:lpstr>
      <vt:lpstr>a) Some degree of asynchronism could drive a tidal-dissipation Applegate &amp; Shaham mechanism with orbital oscillations of few seconds amplitude. The power required is  10−3  ÷ 10−4  times less than the power required to produce the main (parabolic) modulation: dE/dt ≈ 1029  ÷ 1030  erg/s. b) The mass outflow induced by Radio-ejection is highly variable up to 30÷40% in line with the observed peak bolometric luminosity variations (see right panel below). Since  dPORB/dt ≈ −dm2/dt these variations induce dPORB/dt variations of the same order.  </vt:lpstr>
      <vt:lpstr>Presentazione di PowerPoint</vt:lpstr>
      <vt:lpstr>That’s all Folks! Thank you for your attention</vt:lpstr>
    </vt:vector>
  </TitlesOfParts>
  <Company>Università degli Studi di Cagliari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Unveiling the Nature of the Timing Noise in AMXP with LOFT</dc:title>
  <dc:creator>Luciano Burderi</dc:creator>
  <cp:lastModifiedBy>Luciano Burderi</cp:lastModifiedBy>
  <cp:revision>149</cp:revision>
  <cp:lastPrinted>2015-06-26T06:00:25Z</cp:lastPrinted>
  <dcterms:created xsi:type="dcterms:W3CDTF">2011-10-28T06:48:33Z</dcterms:created>
  <dcterms:modified xsi:type="dcterms:W3CDTF">2015-06-26T11:21:20Z</dcterms:modified>
</cp:coreProperties>
</file>