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sldIdLst>
    <p:sldId id="256" r:id="rId2"/>
    <p:sldId id="446" r:id="rId3"/>
    <p:sldId id="385" r:id="rId4"/>
    <p:sldId id="470" r:id="rId5"/>
    <p:sldId id="418" r:id="rId6"/>
    <p:sldId id="454" r:id="rId7"/>
    <p:sldId id="455" r:id="rId8"/>
    <p:sldId id="375" r:id="rId9"/>
    <p:sldId id="465" r:id="rId10"/>
    <p:sldId id="491" r:id="rId11"/>
    <p:sldId id="484" r:id="rId12"/>
    <p:sldId id="500" r:id="rId13"/>
    <p:sldId id="501" r:id="rId14"/>
    <p:sldId id="504" r:id="rId15"/>
    <p:sldId id="503" r:id="rId16"/>
    <p:sldId id="505" r:id="rId17"/>
    <p:sldId id="495" r:id="rId18"/>
    <p:sldId id="499" r:id="rId19"/>
    <p:sldId id="496" r:id="rId20"/>
    <p:sldId id="485" r:id="rId21"/>
    <p:sldId id="506" r:id="rId22"/>
    <p:sldId id="486" r:id="rId23"/>
    <p:sldId id="487" r:id="rId24"/>
    <p:sldId id="498" r:id="rId25"/>
    <p:sldId id="507" r:id="rId26"/>
    <p:sldId id="483" r:id="rId27"/>
  </p:sldIdLst>
  <p:sldSz cx="9144000" cy="6858000" type="screen4x3"/>
  <p:notesSz cx="6858000" cy="9144000"/>
  <p:defaultTextStyle>
    <a:defPPr>
      <a:defRPr lang="nl-NL"/>
    </a:defPPr>
    <a:lvl1pPr algn="l" rtl="0" fontAlgn="base">
      <a:spcBef>
        <a:spcPct val="0"/>
      </a:spcBef>
      <a:spcAft>
        <a:spcPct val="0"/>
      </a:spcAft>
      <a:defRPr sz="2400" b="1" kern="1200">
        <a:solidFill>
          <a:schemeClr val="tx1"/>
        </a:solidFill>
        <a:latin typeface="Times New Roman" charset="0"/>
        <a:ea typeface="+mn-ea"/>
        <a:cs typeface="+mn-cs"/>
      </a:defRPr>
    </a:lvl1pPr>
    <a:lvl2pPr marL="457200" algn="l" rtl="0" fontAlgn="base">
      <a:spcBef>
        <a:spcPct val="0"/>
      </a:spcBef>
      <a:spcAft>
        <a:spcPct val="0"/>
      </a:spcAft>
      <a:defRPr sz="2400" b="1" kern="1200">
        <a:solidFill>
          <a:schemeClr val="tx1"/>
        </a:solidFill>
        <a:latin typeface="Times New Roman" charset="0"/>
        <a:ea typeface="+mn-ea"/>
        <a:cs typeface="+mn-cs"/>
      </a:defRPr>
    </a:lvl2pPr>
    <a:lvl3pPr marL="914400" algn="l" rtl="0" fontAlgn="base">
      <a:spcBef>
        <a:spcPct val="0"/>
      </a:spcBef>
      <a:spcAft>
        <a:spcPct val="0"/>
      </a:spcAft>
      <a:defRPr sz="2400" b="1" kern="1200">
        <a:solidFill>
          <a:schemeClr val="tx1"/>
        </a:solidFill>
        <a:latin typeface="Times New Roman" charset="0"/>
        <a:ea typeface="+mn-ea"/>
        <a:cs typeface="+mn-cs"/>
      </a:defRPr>
    </a:lvl3pPr>
    <a:lvl4pPr marL="1371600" algn="l" rtl="0" fontAlgn="base">
      <a:spcBef>
        <a:spcPct val="0"/>
      </a:spcBef>
      <a:spcAft>
        <a:spcPct val="0"/>
      </a:spcAft>
      <a:defRPr sz="2400" b="1" kern="1200">
        <a:solidFill>
          <a:schemeClr val="tx1"/>
        </a:solidFill>
        <a:latin typeface="Times New Roman" charset="0"/>
        <a:ea typeface="+mn-ea"/>
        <a:cs typeface="+mn-cs"/>
      </a:defRPr>
    </a:lvl4pPr>
    <a:lvl5pPr marL="1828800" algn="l" rtl="0" fontAlgn="base">
      <a:spcBef>
        <a:spcPct val="0"/>
      </a:spcBef>
      <a:spcAft>
        <a:spcPct val="0"/>
      </a:spcAft>
      <a:defRPr sz="2400" b="1" kern="1200">
        <a:solidFill>
          <a:schemeClr val="tx1"/>
        </a:solidFill>
        <a:latin typeface="Times New Roman" charset="0"/>
        <a:ea typeface="+mn-ea"/>
        <a:cs typeface="+mn-cs"/>
      </a:defRPr>
    </a:lvl5pPr>
    <a:lvl6pPr marL="2286000" algn="l" defTabSz="457200" rtl="0" eaLnBrk="1" latinLnBrk="0" hangingPunct="1">
      <a:defRPr sz="2400" b="1" kern="1200">
        <a:solidFill>
          <a:schemeClr val="tx1"/>
        </a:solidFill>
        <a:latin typeface="Times New Roman" charset="0"/>
        <a:ea typeface="+mn-ea"/>
        <a:cs typeface="+mn-cs"/>
      </a:defRPr>
    </a:lvl6pPr>
    <a:lvl7pPr marL="2743200" algn="l" defTabSz="457200" rtl="0" eaLnBrk="1" latinLnBrk="0" hangingPunct="1">
      <a:defRPr sz="2400" b="1" kern="1200">
        <a:solidFill>
          <a:schemeClr val="tx1"/>
        </a:solidFill>
        <a:latin typeface="Times New Roman" charset="0"/>
        <a:ea typeface="+mn-ea"/>
        <a:cs typeface="+mn-cs"/>
      </a:defRPr>
    </a:lvl7pPr>
    <a:lvl8pPr marL="3200400" algn="l" defTabSz="457200" rtl="0" eaLnBrk="1" latinLnBrk="0" hangingPunct="1">
      <a:defRPr sz="2400" b="1" kern="1200">
        <a:solidFill>
          <a:schemeClr val="tx1"/>
        </a:solidFill>
        <a:latin typeface="Times New Roman" charset="0"/>
        <a:ea typeface="+mn-ea"/>
        <a:cs typeface="+mn-cs"/>
      </a:defRPr>
    </a:lvl8pPr>
    <a:lvl9pPr marL="3657600" algn="l" defTabSz="457200" rtl="0" eaLnBrk="1" latinLnBrk="0" hangingPunct="1">
      <a:defRPr sz="2400" b="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FF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8462" autoAdjust="0"/>
  </p:normalViewPr>
  <p:slideViewPr>
    <p:cSldViewPr>
      <p:cViewPr>
        <p:scale>
          <a:sx n="100" d="100"/>
          <a:sy n="100" d="100"/>
        </p:scale>
        <p:origin x="-78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101" d="100"/>
          <a:sy n="101" d="100"/>
        </p:scale>
        <p:origin x="-262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charset="0"/>
              </a:defRPr>
            </a:lvl1pPr>
          </a:lstStyle>
          <a:p>
            <a:pPr>
              <a:defRPr/>
            </a:pPr>
            <a:endParaRPr lang="en-US"/>
          </a:p>
        </p:txBody>
      </p:sp>
      <p:sp>
        <p:nvSpPr>
          <p:cNvPr id="138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8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8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charset="0"/>
              </a:defRPr>
            </a:lvl1pPr>
          </a:lstStyle>
          <a:p>
            <a:pPr>
              <a:defRPr/>
            </a:pPr>
            <a:endParaRPr lang="en-US"/>
          </a:p>
        </p:txBody>
      </p:sp>
      <p:sp>
        <p:nvSpPr>
          <p:cNvPr id="138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charset="0"/>
              </a:defRPr>
            </a:lvl1pPr>
          </a:lstStyle>
          <a:p>
            <a:pPr>
              <a:defRPr/>
            </a:pPr>
            <a:fld id="{F3208C6D-6AA2-8649-BC74-66514EE2474A}"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69B0629C-7B28-4947-A2D2-446BD955DC94}"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B5F4656-F6A1-C749-872B-3975C2C90939}" type="slidenum">
              <a:rPr lang="en-US"/>
              <a:pPr/>
              <a:t>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Brightly explain what very-faint X-ray transients are and the image are Chandra data from the mid-2000s. Preliminary work done by Muno and Wijnands. But the monitoring program talked about in the previous slide showed the very nice light curve of GRS 1741.9-2853. All Swift data!  Different Lx_peak and highligh the mini-outburst with Lx Peak of a few 1e 34 erg/s only!! Quite idfferent from the brightest peak of Lx _peak = 1e36 erg/s!</a:t>
            </a:r>
          </a:p>
          <a:p>
            <a:pPr eaLnBrk="1" hangingPunct="1"/>
            <a:endParaRPr lang="en-US" smtClean="0"/>
          </a:p>
          <a:p>
            <a:pPr eaLnBrk="1" hangingPunct="1"/>
            <a:r>
              <a:rPr lang="en-US" smtClean="0"/>
              <a:t>And of course there are very faint transients X-ray binaries. Sources that spend most of the time in a dim  quiescence state, but sometimes experiment outburst where the luminosity increase orders of magnitude. In the case of the very faint systems, the peak luminosity reach 10^34 to 10^36 ergs per sec.</a:t>
            </a:r>
          </a:p>
          <a:p>
            <a:pPr eaLnBrk="1" hangingPunct="1"/>
            <a:endParaRPr lang="en-US" smtClean="0"/>
          </a:p>
          <a:p>
            <a:pPr eaLnBrk="1" hangingPunct="1"/>
            <a:r>
              <a:rPr lang="en-US" smtClean="0"/>
              <a:t>In these images of the  Galactic Center taken with Chandra between 2000 and 2004, we can see the brightness increase due to outbursts of different sources.</a:t>
            </a:r>
          </a:p>
          <a:p>
            <a:pPr eaLnBrk="1" hangingPunct="1"/>
            <a:r>
              <a:rPr lang="en-US" smtClean="0"/>
              <a:t>The first works were done by Muno and Wijnands, and our “galactic center’ monitoring program also produced nice light curves. </a:t>
            </a:r>
          </a:p>
          <a:p>
            <a:pPr eaLnBrk="1" hangingPunct="1"/>
            <a:r>
              <a:rPr lang="en-US" smtClean="0"/>
              <a:t>For example the light curve of GRS1741. Since the monitoring started in 2006, the source has experimented few outbursts with different peak luminosities. One of them, in 2006,was very faint, 10^34 ergs per second.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jdelijke aanduiding voor dia-afbeelding 1"/>
          <p:cNvSpPr>
            <a:spLocks noGrp="1" noRot="1" noChangeAspect="1"/>
          </p:cNvSpPr>
          <p:nvPr>
            <p:ph type="sldImg"/>
          </p:nvPr>
        </p:nvSpPr>
        <p:spPr>
          <a:ln/>
        </p:spPr>
      </p:sp>
      <p:sp>
        <p:nvSpPr>
          <p:cNvPr id="54275" name="Tijdelijke aanduiding voor notities 2"/>
          <p:cNvSpPr>
            <a:spLocks noGrp="1"/>
          </p:cNvSpPr>
          <p:nvPr>
            <p:ph type="body" idx="1"/>
          </p:nvPr>
        </p:nvSpPr>
        <p:spPr>
          <a:noFill/>
          <a:ln/>
        </p:spPr>
        <p:txBody>
          <a:bodyPr/>
          <a:lstStyle/>
          <a:p>
            <a:endParaRPr lang="nl-NL" dirty="0" smtClean="0"/>
          </a:p>
        </p:txBody>
      </p:sp>
      <p:sp>
        <p:nvSpPr>
          <p:cNvPr id="54276" name="Tijdelijke aanduiding voor dianummer 3"/>
          <p:cNvSpPr>
            <a:spLocks noGrp="1"/>
          </p:cNvSpPr>
          <p:nvPr>
            <p:ph type="sldNum" sz="quarter" idx="5"/>
          </p:nvPr>
        </p:nvSpPr>
        <p:spPr>
          <a:noFill/>
        </p:spPr>
        <p:txBody>
          <a:bodyPr/>
          <a:lstStyle/>
          <a:p>
            <a:fld id="{7C00C722-A123-794C-975D-5DDD329758BD}"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jdelijke aanduiding voor dia-afbeelding 1"/>
          <p:cNvSpPr>
            <a:spLocks noGrp="1" noRot="1" noChangeAspect="1"/>
          </p:cNvSpPr>
          <p:nvPr>
            <p:ph type="sldImg"/>
          </p:nvPr>
        </p:nvSpPr>
        <p:spPr>
          <a:ln/>
        </p:spPr>
      </p:sp>
      <p:sp>
        <p:nvSpPr>
          <p:cNvPr id="58371" name="Tijdelijke aanduiding voor notities 2"/>
          <p:cNvSpPr>
            <a:spLocks noGrp="1"/>
          </p:cNvSpPr>
          <p:nvPr>
            <p:ph type="body" idx="1"/>
          </p:nvPr>
        </p:nvSpPr>
        <p:spPr>
          <a:noFill/>
          <a:ln/>
        </p:spPr>
        <p:txBody>
          <a:bodyPr/>
          <a:lstStyle/>
          <a:p>
            <a:endParaRPr lang="nl-NL" dirty="0" smtClean="0"/>
          </a:p>
        </p:txBody>
      </p:sp>
      <p:sp>
        <p:nvSpPr>
          <p:cNvPr id="58372" name="Tijdelijke aanduiding voor dianummer 3"/>
          <p:cNvSpPr>
            <a:spLocks noGrp="1"/>
          </p:cNvSpPr>
          <p:nvPr>
            <p:ph type="sldNum" sz="quarter" idx="5"/>
          </p:nvPr>
        </p:nvSpPr>
        <p:spPr>
          <a:noFill/>
        </p:spPr>
        <p:txBody>
          <a:bodyPr/>
          <a:lstStyle/>
          <a:p>
            <a:fld id="{BDF3AE5F-1A29-DE43-9293-CD8D9D15AEC8}"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jdelijke aanduiding voor dia-afbeelding 1"/>
          <p:cNvSpPr>
            <a:spLocks noGrp="1" noRot="1" noChangeAspect="1"/>
          </p:cNvSpPr>
          <p:nvPr>
            <p:ph type="sldImg"/>
          </p:nvPr>
        </p:nvSpPr>
        <p:spPr>
          <a:ln/>
        </p:spPr>
      </p:sp>
      <p:sp>
        <p:nvSpPr>
          <p:cNvPr id="60419" name="Tijdelijke aanduiding voor notities 2"/>
          <p:cNvSpPr>
            <a:spLocks noGrp="1"/>
          </p:cNvSpPr>
          <p:nvPr>
            <p:ph type="body" idx="1"/>
          </p:nvPr>
        </p:nvSpPr>
        <p:spPr>
          <a:noFill/>
          <a:ln/>
        </p:spPr>
        <p:txBody>
          <a:bodyPr/>
          <a:lstStyle/>
          <a:p>
            <a:endParaRPr lang="nl-NL" dirty="0" smtClean="0"/>
          </a:p>
        </p:txBody>
      </p:sp>
      <p:sp>
        <p:nvSpPr>
          <p:cNvPr id="60420" name="Tijdelijke aanduiding voor dianummer 3"/>
          <p:cNvSpPr>
            <a:spLocks noGrp="1"/>
          </p:cNvSpPr>
          <p:nvPr>
            <p:ph type="sldNum" sz="quarter" idx="5"/>
          </p:nvPr>
        </p:nvSpPr>
        <p:spPr>
          <a:noFill/>
        </p:spPr>
        <p:txBody>
          <a:bodyPr/>
          <a:lstStyle/>
          <a:p>
            <a:fld id="{72EC6E65-F2B4-CE44-8D18-7F9A010B2896}"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pPr>
              <a:defRPr/>
            </a:pPr>
            <a:fld id="{F3208C6D-6AA2-8649-BC74-66514EE2474A}" type="slidenum">
              <a:rPr lang="en-US" smtClean="0"/>
              <a:pPr>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pPr>
              <a:defRPr/>
            </a:pPr>
            <a:fld id="{F3208C6D-6AA2-8649-BC74-66514EE2474A}" type="slidenum">
              <a:rPr lang="en-US" smtClean="0"/>
              <a:pPr>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pPr>
              <a:defRPr/>
            </a:pPr>
            <a:fld id="{F3208C6D-6AA2-8649-BC74-66514EE2474A}" type="slidenum">
              <a:rPr lang="en-US" smtClean="0"/>
              <a:pPr>
                <a:defRPr/>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0905ABF-EF43-1D4D-8484-8E8539BB2DFB}" type="slidenum">
              <a:rPr lang="en-US"/>
              <a:pPr/>
              <a:t>26</a:t>
            </a:fld>
            <a:endParaRPr lang="en-US"/>
          </a:p>
        </p:txBody>
      </p:sp>
      <p:sp>
        <p:nvSpPr>
          <p:cNvPr id="93187" name="Rectangle 1026"/>
          <p:cNvSpPr>
            <a:spLocks noGrp="1" noRot="1" noChangeAspect="1" noChangeArrowheads="1" noTextEdit="1"/>
          </p:cNvSpPr>
          <p:nvPr>
            <p:ph type="sldImg"/>
          </p:nvPr>
        </p:nvSpPr>
        <p:spPr>
          <a:ln/>
        </p:spPr>
      </p:sp>
      <p:sp>
        <p:nvSpPr>
          <p:cNvPr id="93188"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Klik om de titelstijl van het model te bewerken</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Klik om de tekststijl van het model te bewerken</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lum bright="4800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Titelstijl van model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29" name="Rectangle 5"/>
          <p:cNvSpPr>
            <a:spLocks noGrp="1" noChangeArrowheads="1"/>
          </p:cNvSpPr>
          <p:nvPr>
            <p:ph type="ftr" sz="quarter" idx="3"/>
          </p:nvPr>
        </p:nvSpPr>
        <p:spPr bwMode="auto">
          <a:xfrm>
            <a:off x="3124200" y="624840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charset="0"/>
              </a:defRPr>
            </a:lvl1pPr>
          </a:lstStyle>
          <a:p>
            <a:pPr>
              <a:defRPr/>
            </a:pPr>
            <a:endParaRPr lang="en-US"/>
          </a:p>
        </p:txBody>
      </p:sp>
      <p:sp>
        <p:nvSpPr>
          <p:cNvPr id="1031" name="Text Box 7"/>
          <p:cNvSpPr txBox="1">
            <a:spLocks noChangeArrowheads="1"/>
          </p:cNvSpPr>
          <p:nvPr userDrawn="1"/>
        </p:nvSpPr>
        <p:spPr bwMode="auto">
          <a:xfrm>
            <a:off x="6477000" y="6172200"/>
            <a:ext cx="1981200" cy="457200"/>
          </a:xfrm>
          <a:prstGeom prst="rect">
            <a:avLst/>
          </a:prstGeom>
          <a:noFill/>
          <a:ln w="9525">
            <a:noFill/>
            <a:miter lim="800000"/>
            <a:headEnd/>
            <a:tailEnd/>
          </a:ln>
          <a:effectLst/>
        </p:spPr>
        <p:txBody>
          <a:bodyPr>
            <a:prstTxWarp prst="textNoShape">
              <a:avLst/>
            </a:prstTxWarp>
            <a:spAutoFit/>
          </a:bodyPr>
          <a:lstStyle/>
          <a:p>
            <a:pPr>
              <a:defRPr/>
            </a:pPr>
            <a:endParaRPr lang="en-US" b="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image" Target="../media/image27.tiff"/><Relationship Id="rId5" Type="http://schemas.openxmlformats.org/officeDocument/2006/relationships/image" Target="../media/image28.tiff"/><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304800"/>
            <a:ext cx="8763000" cy="1219200"/>
          </a:xfrm>
        </p:spPr>
        <p:txBody>
          <a:bodyPr/>
          <a:lstStyle/>
          <a:p>
            <a:pPr eaLnBrk="1" hangingPunct="1"/>
            <a:r>
              <a:rPr lang="en-US" dirty="0" smtClean="0"/>
              <a:t>Sub-</a:t>
            </a:r>
            <a:r>
              <a:rPr lang="en-US" dirty="0" err="1" smtClean="0"/>
              <a:t>Eddington</a:t>
            </a:r>
            <a:r>
              <a:rPr lang="en-US" dirty="0" smtClean="0"/>
              <a:t> accretion flows in neutron-star low-mass X-ray binaries</a:t>
            </a:r>
          </a:p>
        </p:txBody>
      </p:sp>
      <p:sp>
        <p:nvSpPr>
          <p:cNvPr id="14339" name="Text Box 4"/>
          <p:cNvSpPr txBox="1">
            <a:spLocks noChangeArrowheads="1"/>
          </p:cNvSpPr>
          <p:nvPr/>
        </p:nvSpPr>
        <p:spPr bwMode="auto">
          <a:xfrm>
            <a:off x="4068763" y="4013537"/>
            <a:ext cx="3932237" cy="1015663"/>
          </a:xfrm>
          <a:prstGeom prst="rect">
            <a:avLst/>
          </a:prstGeom>
          <a:noFill/>
          <a:ln w="9525">
            <a:noFill/>
            <a:miter lim="800000"/>
            <a:headEnd/>
            <a:tailEnd/>
          </a:ln>
        </p:spPr>
        <p:txBody>
          <a:bodyPr wrap="square">
            <a:prstTxWarp prst="textNoShape">
              <a:avLst/>
            </a:prstTxWarp>
            <a:spAutoFit/>
          </a:bodyPr>
          <a:lstStyle/>
          <a:p>
            <a:pPr algn="ctr"/>
            <a:r>
              <a:rPr lang="en-US" sz="2800" b="0" dirty="0"/>
              <a:t>Rudy </a:t>
            </a:r>
            <a:r>
              <a:rPr lang="en-US" sz="2800" b="0" dirty="0" err="1" smtClean="0"/>
              <a:t>Wijnands</a:t>
            </a:r>
            <a:endParaRPr lang="en-US" sz="2800" b="0" dirty="0" smtClean="0"/>
          </a:p>
          <a:p>
            <a:pPr algn="ctr"/>
            <a:r>
              <a:rPr lang="en-US" sz="1600" b="0" dirty="0"/>
              <a:t>Astronomical Institute “Anton </a:t>
            </a:r>
            <a:r>
              <a:rPr lang="en-US" sz="1600" b="0" dirty="0" err="1"/>
              <a:t>Pannekoek</a:t>
            </a:r>
            <a:r>
              <a:rPr lang="en-US" sz="1600" b="0" dirty="0"/>
              <a:t>”</a:t>
            </a:r>
          </a:p>
          <a:p>
            <a:pPr algn="ctr"/>
            <a:r>
              <a:rPr lang="en-US" sz="1600" b="0" dirty="0"/>
              <a:t>University of Amsterdam</a:t>
            </a:r>
            <a:endParaRPr lang="nl-NL" sz="1600" b="0" dirty="0"/>
          </a:p>
        </p:txBody>
      </p:sp>
      <p:sp>
        <p:nvSpPr>
          <p:cNvPr id="14340" name="Text Box 5"/>
          <p:cNvSpPr txBox="1">
            <a:spLocks noChangeArrowheads="1"/>
          </p:cNvSpPr>
          <p:nvPr/>
        </p:nvSpPr>
        <p:spPr bwMode="auto">
          <a:xfrm>
            <a:off x="304800" y="6248400"/>
            <a:ext cx="19812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0" dirty="0" smtClean="0"/>
              <a:t>25 June 2015</a:t>
            </a:r>
            <a:endParaRPr lang="nl-NL" sz="1400" b="0" dirty="0"/>
          </a:p>
        </p:txBody>
      </p:sp>
      <p:sp>
        <p:nvSpPr>
          <p:cNvPr id="14341" name="Text Box 7"/>
          <p:cNvSpPr txBox="1">
            <a:spLocks noChangeArrowheads="1"/>
          </p:cNvSpPr>
          <p:nvPr/>
        </p:nvSpPr>
        <p:spPr bwMode="auto">
          <a:xfrm>
            <a:off x="7578060" y="6245423"/>
            <a:ext cx="780081" cy="307777"/>
          </a:xfrm>
          <a:prstGeom prst="rect">
            <a:avLst/>
          </a:prstGeom>
          <a:noFill/>
          <a:ln w="9525">
            <a:noFill/>
            <a:miter lim="800000"/>
            <a:headEnd/>
            <a:tailEnd/>
          </a:ln>
        </p:spPr>
        <p:txBody>
          <a:bodyPr wrap="none">
            <a:prstTxWarp prst="textNoShape">
              <a:avLst/>
            </a:prstTxWarp>
            <a:spAutoFit/>
          </a:bodyPr>
          <a:lstStyle/>
          <a:p>
            <a:r>
              <a:rPr lang="en-US" sz="1400" b="0" dirty="0" smtClean="0"/>
              <a:t>Tenerife</a:t>
            </a:r>
            <a:endParaRPr lang="nl-NL" sz="1400" b="0" dirty="0"/>
          </a:p>
        </p:txBody>
      </p:sp>
    </p:spTree>
  </p:cSld>
  <p:clrMapOvr>
    <a:masterClrMapping/>
  </p:clrMapOvr>
  <p:transition advTm="1616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
            <a:ext cx="7772400" cy="1143000"/>
          </a:xfrm>
        </p:spPr>
        <p:txBody>
          <a:bodyPr/>
          <a:lstStyle/>
          <a:p>
            <a:r>
              <a:rPr lang="en-US" dirty="0" smtClean="0">
                <a:solidFill>
                  <a:srgbClr val="000090"/>
                </a:solidFill>
              </a:rPr>
              <a:t>NS becoming visible</a:t>
            </a:r>
            <a:endParaRPr lang="en-US" dirty="0">
              <a:solidFill>
                <a:srgbClr val="000090"/>
              </a:solidFill>
            </a:endParaRPr>
          </a:p>
        </p:txBody>
      </p:sp>
      <p:sp>
        <p:nvSpPr>
          <p:cNvPr id="4" name="Tekstvak 3"/>
          <p:cNvSpPr txBox="1"/>
          <p:nvPr/>
        </p:nvSpPr>
        <p:spPr>
          <a:xfrm flipH="1">
            <a:off x="5486400" y="1447800"/>
            <a:ext cx="2971800" cy="1569660"/>
          </a:xfrm>
          <a:prstGeom prst="rect">
            <a:avLst/>
          </a:prstGeom>
          <a:noFill/>
        </p:spPr>
        <p:txBody>
          <a:bodyPr wrap="square" rtlCol="0">
            <a:spAutoFit/>
          </a:bodyPr>
          <a:lstStyle/>
          <a:p>
            <a:r>
              <a:rPr lang="en-US" b="0" dirty="0" smtClean="0">
                <a:solidFill>
                  <a:schemeClr val="bg1"/>
                </a:solidFill>
              </a:rPr>
              <a:t>Presence of</a:t>
            </a:r>
            <a:r>
              <a:rPr lang="en-US" b="0" dirty="0" smtClean="0">
                <a:solidFill>
                  <a:schemeClr val="bg1"/>
                </a:solidFill>
              </a:rPr>
              <a:t> black-body like </a:t>
            </a:r>
            <a:r>
              <a:rPr lang="en-US" b="0" dirty="0" smtClean="0">
                <a:solidFill>
                  <a:schemeClr val="bg1"/>
                </a:solidFill>
              </a:rPr>
              <a:t>component, likely from the NS </a:t>
            </a:r>
            <a:r>
              <a:rPr lang="en-US" b="0" dirty="0" smtClean="0">
                <a:solidFill>
                  <a:schemeClr val="bg1"/>
                </a:solidFill>
              </a:rPr>
              <a:t>surface</a:t>
            </a:r>
            <a:endParaRPr lang="en-US" b="0" dirty="0" smtClean="0">
              <a:solidFill>
                <a:schemeClr val="bg1"/>
              </a:solidFill>
            </a:endParaRPr>
          </a:p>
        </p:txBody>
      </p:sp>
      <p:pic>
        <p:nvPicPr>
          <p:cNvPr id="5" name="Afbeelding 4" descr="J1709 outburst.jpg"/>
          <p:cNvPicPr>
            <a:picLocks noChangeAspect="1"/>
          </p:cNvPicPr>
          <p:nvPr/>
        </p:nvPicPr>
        <p:blipFill>
          <a:blip r:embed="rId2"/>
          <a:stretch>
            <a:fillRect/>
          </a:stretch>
        </p:blipFill>
        <p:spPr>
          <a:xfrm>
            <a:off x="344067" y="1219200"/>
            <a:ext cx="4525279" cy="3048000"/>
          </a:xfrm>
          <a:prstGeom prst="rect">
            <a:avLst/>
          </a:prstGeom>
        </p:spPr>
      </p:pic>
      <p:pic>
        <p:nvPicPr>
          <p:cNvPr id="6" name="Afbeelding 5" descr="1709 cooling.jpg"/>
          <p:cNvPicPr>
            <a:picLocks noChangeAspect="1"/>
          </p:cNvPicPr>
          <p:nvPr/>
        </p:nvPicPr>
        <p:blipFill>
          <a:blip r:embed="rId3"/>
          <a:stretch>
            <a:fillRect/>
          </a:stretch>
        </p:blipFill>
        <p:spPr>
          <a:xfrm>
            <a:off x="4114800" y="3324816"/>
            <a:ext cx="4793802" cy="3228384"/>
          </a:xfrm>
          <a:prstGeom prst="rect">
            <a:avLst/>
          </a:prstGeom>
        </p:spPr>
      </p:pic>
      <p:sp>
        <p:nvSpPr>
          <p:cNvPr id="7" name="Rechthoek 6"/>
          <p:cNvSpPr/>
          <p:nvPr/>
        </p:nvSpPr>
        <p:spPr bwMode="auto">
          <a:xfrm>
            <a:off x="3429000" y="3352800"/>
            <a:ext cx="152400" cy="152400"/>
          </a:xfrm>
          <a:prstGeom prst="rect">
            <a:avLst/>
          </a:prstGeom>
          <a:no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ndParaRPr>
          </a:p>
        </p:txBody>
      </p:sp>
      <p:cxnSp>
        <p:nvCxnSpPr>
          <p:cNvPr id="9" name="Rechte verbindingslijn 8"/>
          <p:cNvCxnSpPr/>
          <p:nvPr/>
        </p:nvCxnSpPr>
        <p:spPr bwMode="auto">
          <a:xfrm>
            <a:off x="3581400" y="3352800"/>
            <a:ext cx="533400" cy="1588"/>
          </a:xfrm>
          <a:prstGeom prst="line">
            <a:avLst/>
          </a:prstGeom>
          <a:solidFill>
            <a:schemeClr val="accent1"/>
          </a:solidFill>
          <a:ln w="9525" cap="flat" cmpd="sng" algn="ctr">
            <a:solidFill>
              <a:srgbClr val="008000"/>
            </a:solidFill>
            <a:prstDash val="solid"/>
            <a:round/>
            <a:headEnd type="none" w="med" len="med"/>
            <a:tailEnd type="none" w="med" len="med"/>
          </a:ln>
          <a:effectLst/>
        </p:spPr>
      </p:cxnSp>
      <p:cxnSp>
        <p:nvCxnSpPr>
          <p:cNvPr id="12" name="Rechte verbindingslijn 11"/>
          <p:cNvCxnSpPr/>
          <p:nvPr/>
        </p:nvCxnSpPr>
        <p:spPr bwMode="auto">
          <a:xfrm rot="16200000" flipH="1">
            <a:off x="2247900" y="4686300"/>
            <a:ext cx="3048000" cy="685800"/>
          </a:xfrm>
          <a:prstGeom prst="line">
            <a:avLst/>
          </a:prstGeom>
          <a:solidFill>
            <a:schemeClr val="accent1"/>
          </a:solidFill>
          <a:ln w="9525" cap="flat" cmpd="sng" algn="ctr">
            <a:solidFill>
              <a:srgbClr val="008000"/>
            </a:solidFill>
            <a:prstDash val="solid"/>
            <a:round/>
            <a:headEnd type="none" w="med" len="med"/>
            <a:tailEnd type="none" w="med" len="med"/>
          </a:ln>
          <a:effectLst/>
        </p:spPr>
      </p:cxnSp>
      <p:sp>
        <p:nvSpPr>
          <p:cNvPr id="16" name="Tekstvak 15"/>
          <p:cNvSpPr txBox="1"/>
          <p:nvPr/>
        </p:nvSpPr>
        <p:spPr>
          <a:xfrm>
            <a:off x="3200400" y="1371600"/>
            <a:ext cx="1457926" cy="461665"/>
          </a:xfrm>
          <a:prstGeom prst="rect">
            <a:avLst/>
          </a:prstGeom>
          <a:noFill/>
        </p:spPr>
        <p:txBody>
          <a:bodyPr wrap="none" rtlCol="0">
            <a:spAutoFit/>
          </a:bodyPr>
          <a:lstStyle/>
          <a:p>
            <a:r>
              <a:rPr lang="en-US" sz="1200" b="0" dirty="0" smtClean="0">
                <a:solidFill>
                  <a:schemeClr val="bg1"/>
                </a:solidFill>
              </a:rPr>
              <a:t>XTE J1709-267</a:t>
            </a:r>
          </a:p>
          <a:p>
            <a:r>
              <a:rPr lang="en-US" sz="1200" b="0" dirty="0" err="1" smtClean="0">
                <a:solidFill>
                  <a:schemeClr val="bg1"/>
                </a:solidFill>
              </a:rPr>
              <a:t>Degenaar</a:t>
            </a:r>
            <a:r>
              <a:rPr lang="en-US" sz="1200" b="0" dirty="0" smtClean="0">
                <a:solidFill>
                  <a:schemeClr val="bg1"/>
                </a:solidFill>
              </a:rPr>
              <a:t> et al. 2013</a:t>
            </a:r>
            <a:endParaRPr lang="en-US" sz="1200" b="0" dirty="0">
              <a:solidFill>
                <a:schemeClr val="bg1"/>
              </a:solidFill>
            </a:endParaRPr>
          </a:p>
        </p:txBody>
      </p:sp>
      <p:sp>
        <p:nvSpPr>
          <p:cNvPr id="11" name="Tekstvak 10"/>
          <p:cNvSpPr txBox="1"/>
          <p:nvPr/>
        </p:nvSpPr>
        <p:spPr>
          <a:xfrm flipH="1">
            <a:off x="152400" y="4495800"/>
            <a:ext cx="3581400" cy="1569660"/>
          </a:xfrm>
          <a:prstGeom prst="rect">
            <a:avLst/>
          </a:prstGeom>
          <a:noFill/>
        </p:spPr>
        <p:txBody>
          <a:bodyPr wrap="square" rtlCol="0">
            <a:spAutoFit/>
          </a:bodyPr>
          <a:lstStyle/>
          <a:p>
            <a:r>
              <a:rPr lang="en-US" b="0" dirty="0" smtClean="0">
                <a:solidFill>
                  <a:schemeClr val="bg1"/>
                </a:solidFill>
              </a:rPr>
              <a:t>When NS component </a:t>
            </a:r>
            <a:r>
              <a:rPr lang="en-US" b="0" dirty="0" smtClean="0">
                <a:solidFill>
                  <a:schemeClr val="bg1"/>
                </a:solidFill>
              </a:rPr>
              <a:t>added to the model, power-law becomes much harder (photon index 1-1.5)!</a:t>
            </a:r>
            <a:endParaRPr lang="en-US" b="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2400" y="152400"/>
            <a:ext cx="8686800" cy="914400"/>
          </a:xfrm>
        </p:spPr>
        <p:txBody>
          <a:bodyPr/>
          <a:lstStyle/>
          <a:p>
            <a:r>
              <a:rPr lang="en-US" dirty="0" err="1" smtClean="0">
                <a:solidFill>
                  <a:srgbClr val="000090"/>
                </a:solidFill>
              </a:rPr>
              <a:t>NSs</a:t>
            </a:r>
            <a:r>
              <a:rPr lang="en-US" dirty="0" smtClean="0">
                <a:solidFill>
                  <a:srgbClr val="000090"/>
                </a:solidFill>
              </a:rPr>
              <a:t> at extremely low accretion rates</a:t>
            </a:r>
            <a:endParaRPr lang="en-US" dirty="0">
              <a:solidFill>
                <a:srgbClr val="000090"/>
              </a:solidFill>
            </a:endParaRPr>
          </a:p>
        </p:txBody>
      </p:sp>
      <p:sp>
        <p:nvSpPr>
          <p:cNvPr id="3" name="Tijdelijke aanduiding voor inhoud 2"/>
          <p:cNvSpPr>
            <a:spLocks noGrp="1"/>
          </p:cNvSpPr>
          <p:nvPr>
            <p:ph idx="1"/>
          </p:nvPr>
        </p:nvSpPr>
        <p:spPr>
          <a:xfrm>
            <a:off x="457200" y="1066800"/>
            <a:ext cx="8458200" cy="5638800"/>
          </a:xfrm>
        </p:spPr>
        <p:txBody>
          <a:bodyPr/>
          <a:lstStyle/>
          <a:p>
            <a:r>
              <a:rPr lang="en-US" dirty="0" smtClean="0">
                <a:solidFill>
                  <a:schemeClr val="bg1"/>
                </a:solidFill>
              </a:rPr>
              <a:t>So what at lower (</a:t>
            </a:r>
            <a:r>
              <a:rPr lang="en-US" sz="2800" dirty="0" smtClean="0">
                <a:solidFill>
                  <a:schemeClr val="bg1"/>
                </a:solidFill>
              </a:rPr>
              <a:t>&lt; 10</a:t>
            </a:r>
            <a:r>
              <a:rPr lang="en-US" sz="2800" baseline="30000" dirty="0" smtClean="0">
                <a:solidFill>
                  <a:schemeClr val="bg1"/>
                </a:solidFill>
              </a:rPr>
              <a:t>34</a:t>
            </a:r>
            <a:r>
              <a:rPr lang="en-US" sz="2800" dirty="0" smtClean="0">
                <a:solidFill>
                  <a:schemeClr val="bg1"/>
                </a:solidFill>
              </a:rPr>
              <a:t> erg s</a:t>
            </a:r>
            <a:r>
              <a:rPr lang="en-US" sz="2800" baseline="30000" dirty="0" smtClean="0">
                <a:solidFill>
                  <a:schemeClr val="bg1"/>
                </a:solidFill>
              </a:rPr>
              <a:t>-1</a:t>
            </a:r>
            <a:r>
              <a:rPr lang="en-US" dirty="0" smtClean="0">
                <a:solidFill>
                  <a:schemeClr val="bg1"/>
                </a:solidFill>
              </a:rPr>
              <a:t>) luminosities? </a:t>
            </a:r>
          </a:p>
          <a:p>
            <a:pPr lvl="1"/>
            <a:endParaRPr lang="en-US" dirty="0" smtClean="0">
              <a:solidFill>
                <a:schemeClr val="bg1"/>
              </a:solidFill>
            </a:endParaRPr>
          </a:p>
        </p:txBody>
      </p:sp>
      <p:pic>
        <p:nvPicPr>
          <p:cNvPr id="4" name="Afbeelding 3" descr="PhotonindexLx copy.jpg"/>
          <p:cNvPicPr>
            <a:picLocks noChangeAspect="1"/>
          </p:cNvPicPr>
          <p:nvPr/>
        </p:nvPicPr>
        <p:blipFill>
          <a:blip r:embed="rId2"/>
          <a:stretch>
            <a:fillRect/>
          </a:stretch>
        </p:blipFill>
        <p:spPr>
          <a:xfrm>
            <a:off x="1828800" y="1834896"/>
            <a:ext cx="5070435" cy="4870704"/>
          </a:xfrm>
          <a:prstGeom prst="rect">
            <a:avLst/>
          </a:prstGeom>
        </p:spPr>
      </p:pic>
      <p:sp>
        <p:nvSpPr>
          <p:cNvPr id="5" name="Tekstvak 4"/>
          <p:cNvSpPr txBox="1"/>
          <p:nvPr/>
        </p:nvSpPr>
        <p:spPr>
          <a:xfrm rot="5400000">
            <a:off x="6491101" y="3667235"/>
            <a:ext cx="2719464" cy="461665"/>
          </a:xfrm>
          <a:prstGeom prst="rect">
            <a:avLst/>
          </a:prstGeom>
          <a:noFill/>
        </p:spPr>
        <p:txBody>
          <a:bodyPr wrap="none" rtlCol="0">
            <a:spAutoFit/>
          </a:bodyPr>
          <a:lstStyle/>
          <a:p>
            <a:r>
              <a:rPr lang="en-US" b="0" dirty="0" err="1" smtClean="0">
                <a:solidFill>
                  <a:srgbClr val="FF0000"/>
                </a:solidFill>
              </a:rPr>
              <a:t>Wijnands</a:t>
            </a:r>
            <a:r>
              <a:rPr lang="en-US" b="0" dirty="0" smtClean="0">
                <a:solidFill>
                  <a:srgbClr val="FF0000"/>
                </a:solidFill>
              </a:rPr>
              <a:t> et al. 2015</a:t>
            </a:r>
            <a:endParaRPr lang="en-US" b="0" dirty="0">
              <a:solidFill>
                <a:srgbClr val="FF0000"/>
              </a:solidFill>
            </a:endParaRPr>
          </a:p>
        </p:txBody>
      </p:sp>
      <p:cxnSp>
        <p:nvCxnSpPr>
          <p:cNvPr id="7" name="Rechte verbindingslijn 6"/>
          <p:cNvCxnSpPr/>
          <p:nvPr/>
        </p:nvCxnSpPr>
        <p:spPr bwMode="auto">
          <a:xfrm rot="5400000" flipH="1" flipV="1">
            <a:off x="2743200" y="4050000"/>
            <a:ext cx="4176000" cy="1588"/>
          </a:xfrm>
          <a:prstGeom prst="line">
            <a:avLst/>
          </a:prstGeom>
          <a:solidFill>
            <a:schemeClr val="accent1"/>
          </a:solidFill>
          <a:ln w="31750" cap="flat" cmpd="sng" algn="ctr">
            <a:solidFill>
              <a:srgbClr val="008000"/>
            </a:solidFill>
            <a:prstDash val="solid"/>
            <a:round/>
            <a:headEnd type="none" w="med" len="med"/>
            <a:tailEnd type="none" w="med" len="med"/>
          </a:ln>
          <a:effectLst/>
        </p:spPr>
      </p:cxnSp>
      <p:cxnSp>
        <p:nvCxnSpPr>
          <p:cNvPr id="11" name="Rechte verbindingslijn 10"/>
          <p:cNvCxnSpPr/>
          <p:nvPr/>
        </p:nvCxnSpPr>
        <p:spPr bwMode="auto">
          <a:xfrm rot="10800000">
            <a:off x="3762000" y="5760000"/>
            <a:ext cx="1066800" cy="1588"/>
          </a:xfrm>
          <a:prstGeom prst="line">
            <a:avLst/>
          </a:prstGeom>
          <a:solidFill>
            <a:schemeClr val="accent1"/>
          </a:solidFill>
          <a:ln w="31750" cap="flat" cmpd="sng" algn="ctr">
            <a:solidFill>
              <a:srgbClr val="008000"/>
            </a:solidFill>
            <a:prstDash val="solid"/>
            <a:round/>
            <a:headEnd type="none" w="med" len="med"/>
            <a:tailEnd type="arrow" w="med" len="med"/>
          </a:ln>
          <a:effectLst/>
        </p:spPr>
      </p:cxnSp>
      <p:sp>
        <p:nvSpPr>
          <p:cNvPr id="17" name="Tekstvak 16"/>
          <p:cNvSpPr txBox="1"/>
          <p:nvPr/>
        </p:nvSpPr>
        <p:spPr>
          <a:xfrm>
            <a:off x="3746563" y="5376446"/>
            <a:ext cx="1130237" cy="338554"/>
          </a:xfrm>
          <a:prstGeom prst="rect">
            <a:avLst/>
          </a:prstGeom>
          <a:noFill/>
        </p:spPr>
        <p:txBody>
          <a:bodyPr wrap="none" rtlCol="0">
            <a:spAutoFit/>
          </a:bodyPr>
          <a:lstStyle/>
          <a:p>
            <a:r>
              <a:rPr lang="en-US" sz="1600" b="0" dirty="0" smtClean="0">
                <a:solidFill>
                  <a:srgbClr val="008000"/>
                </a:solidFill>
              </a:rPr>
              <a:t>Quiescence</a:t>
            </a:r>
            <a:endParaRPr lang="en-US" sz="1600" b="0" dirty="0">
              <a:solidFill>
                <a:srgbClr val="008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62000" y="838200"/>
            <a:ext cx="8458200" cy="5638800"/>
          </a:xfrm>
        </p:spPr>
        <p:txBody>
          <a:bodyPr/>
          <a:lstStyle/>
          <a:p>
            <a:r>
              <a:rPr lang="en-US" dirty="0" smtClean="0">
                <a:solidFill>
                  <a:schemeClr val="bg1"/>
                </a:solidFill>
              </a:rPr>
              <a:t>Several options</a:t>
            </a:r>
          </a:p>
          <a:p>
            <a:pPr lvl="1"/>
            <a:r>
              <a:rPr lang="en-US" dirty="0" smtClean="0">
                <a:solidFill>
                  <a:schemeClr val="bg1"/>
                </a:solidFill>
              </a:rPr>
              <a:t>Accretion totally switches off: “true” quiescence</a:t>
            </a:r>
          </a:p>
          <a:p>
            <a:pPr lvl="2"/>
            <a:r>
              <a:rPr lang="en-US" dirty="0" smtClean="0">
                <a:solidFill>
                  <a:schemeClr val="bg1"/>
                </a:solidFill>
              </a:rPr>
              <a:t>Spectrum dominated by soft component</a:t>
            </a:r>
          </a:p>
          <a:p>
            <a:pPr lvl="2"/>
            <a:r>
              <a:rPr lang="en-US" dirty="0" smtClean="0">
                <a:solidFill>
                  <a:schemeClr val="bg1"/>
                </a:solidFill>
              </a:rPr>
              <a:t>Cooling studies of accretion-heated neutron stars</a:t>
            </a:r>
          </a:p>
          <a:p>
            <a:pPr lvl="1"/>
            <a:r>
              <a:rPr lang="en-US" dirty="0" smtClean="0">
                <a:solidFill>
                  <a:srgbClr val="BFBFBF"/>
                </a:solidFill>
              </a:rPr>
              <a:t>‘We have no clue what is going on’ state</a:t>
            </a:r>
          </a:p>
          <a:p>
            <a:pPr lvl="2"/>
            <a:r>
              <a:rPr lang="en-US" dirty="0" smtClean="0">
                <a:solidFill>
                  <a:srgbClr val="BFBFBF"/>
                </a:solidFill>
              </a:rPr>
              <a:t>Power-law dominated spectrum, very hard </a:t>
            </a:r>
          </a:p>
          <a:p>
            <a:pPr lvl="2"/>
            <a:r>
              <a:rPr lang="en-US" dirty="0" smtClean="0">
                <a:solidFill>
                  <a:srgbClr val="BFBFBF"/>
                </a:solidFill>
              </a:rPr>
              <a:t>Connection with the ‘transition pulsars’?</a:t>
            </a:r>
          </a:p>
          <a:p>
            <a:pPr lvl="1"/>
            <a:r>
              <a:rPr lang="en-US" dirty="0" smtClean="0">
                <a:solidFill>
                  <a:srgbClr val="BFBFBF"/>
                </a:solidFill>
              </a:rPr>
              <a:t>Low-level accretion continues</a:t>
            </a:r>
          </a:p>
          <a:p>
            <a:pPr lvl="2"/>
            <a:r>
              <a:rPr lang="en-US" dirty="0" smtClean="0">
                <a:solidFill>
                  <a:srgbClr val="BFBFBF"/>
                </a:solidFill>
              </a:rPr>
              <a:t>Spectra very similar as when at higher luminosities!</a:t>
            </a:r>
          </a:p>
          <a:p>
            <a:pPr lvl="2"/>
            <a:r>
              <a:rPr lang="en-US" dirty="0" smtClean="0">
                <a:solidFill>
                  <a:srgbClr val="BFBFBF"/>
                </a:solidFill>
              </a:rPr>
              <a:t>Soft component with very hard power-law (</a:t>
            </a:r>
            <a:r>
              <a:rPr lang="en-US" dirty="0" err="1" smtClean="0">
                <a:solidFill>
                  <a:srgbClr val="BFBFBF"/>
                </a:solidFill>
              </a:rPr>
              <a:t>Γ</a:t>
            </a:r>
            <a:r>
              <a:rPr lang="en-US" dirty="0" smtClean="0">
                <a:solidFill>
                  <a:srgbClr val="BFBFBF"/>
                </a:solidFill>
              </a:rPr>
              <a:t> ~1-1.5)</a:t>
            </a:r>
          </a:p>
          <a:p>
            <a:pPr lvl="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Afbeelding 3" descr="PhotonindexLx copy.jpg"/>
          <p:cNvPicPr>
            <a:picLocks noChangeAspect="1"/>
          </p:cNvPicPr>
          <p:nvPr/>
        </p:nvPicPr>
        <p:blipFill>
          <a:blip r:embed="rId2"/>
          <a:stretch>
            <a:fillRect/>
          </a:stretch>
        </p:blipFill>
        <p:spPr>
          <a:xfrm>
            <a:off x="1828800" y="1834896"/>
            <a:ext cx="5070435" cy="4870704"/>
          </a:xfrm>
          <a:prstGeom prst="rect">
            <a:avLst/>
          </a:prstGeom>
        </p:spPr>
      </p:pic>
      <p:sp>
        <p:nvSpPr>
          <p:cNvPr id="15" name="Rechthoek 14"/>
          <p:cNvSpPr/>
          <p:nvPr/>
        </p:nvSpPr>
        <p:spPr bwMode="auto">
          <a:xfrm>
            <a:off x="2590800" y="1981200"/>
            <a:ext cx="1828800" cy="1752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ndParaRPr>
          </a:p>
        </p:txBody>
      </p:sp>
      <p:sp>
        <p:nvSpPr>
          <p:cNvPr id="2" name="Titel 1"/>
          <p:cNvSpPr>
            <a:spLocks noGrp="1"/>
          </p:cNvSpPr>
          <p:nvPr>
            <p:ph type="title"/>
          </p:nvPr>
        </p:nvSpPr>
        <p:spPr>
          <a:xfrm>
            <a:off x="152400" y="152400"/>
            <a:ext cx="8686800" cy="914400"/>
          </a:xfrm>
        </p:spPr>
        <p:txBody>
          <a:bodyPr/>
          <a:lstStyle/>
          <a:p>
            <a:r>
              <a:rPr lang="en-US" dirty="0" err="1" smtClean="0">
                <a:solidFill>
                  <a:srgbClr val="000090"/>
                </a:solidFill>
              </a:rPr>
              <a:t>NSs</a:t>
            </a:r>
            <a:r>
              <a:rPr lang="en-US" dirty="0" smtClean="0">
                <a:solidFill>
                  <a:srgbClr val="000090"/>
                </a:solidFill>
              </a:rPr>
              <a:t> at extremely low accretion rates</a:t>
            </a:r>
            <a:endParaRPr lang="en-US" dirty="0">
              <a:solidFill>
                <a:srgbClr val="000090"/>
              </a:solidFill>
            </a:endParaRPr>
          </a:p>
        </p:txBody>
      </p:sp>
      <p:sp>
        <p:nvSpPr>
          <p:cNvPr id="3" name="Tijdelijke aanduiding voor inhoud 2"/>
          <p:cNvSpPr>
            <a:spLocks noGrp="1"/>
          </p:cNvSpPr>
          <p:nvPr>
            <p:ph idx="1"/>
          </p:nvPr>
        </p:nvSpPr>
        <p:spPr>
          <a:xfrm>
            <a:off x="457200" y="1066800"/>
            <a:ext cx="8458200" cy="5638800"/>
          </a:xfrm>
        </p:spPr>
        <p:txBody>
          <a:bodyPr/>
          <a:lstStyle/>
          <a:p>
            <a:r>
              <a:rPr lang="en-US" dirty="0" smtClean="0">
                <a:solidFill>
                  <a:schemeClr val="bg1"/>
                </a:solidFill>
              </a:rPr>
              <a:t>So what at lower (</a:t>
            </a:r>
            <a:r>
              <a:rPr lang="en-US" sz="2800" dirty="0" smtClean="0">
                <a:solidFill>
                  <a:schemeClr val="bg1"/>
                </a:solidFill>
              </a:rPr>
              <a:t>&lt; 10</a:t>
            </a:r>
            <a:r>
              <a:rPr lang="en-US" sz="2800" baseline="30000" dirty="0" smtClean="0">
                <a:solidFill>
                  <a:schemeClr val="bg1"/>
                </a:solidFill>
              </a:rPr>
              <a:t>34</a:t>
            </a:r>
            <a:r>
              <a:rPr lang="en-US" sz="2800" dirty="0" smtClean="0">
                <a:solidFill>
                  <a:schemeClr val="bg1"/>
                </a:solidFill>
              </a:rPr>
              <a:t> erg s</a:t>
            </a:r>
            <a:r>
              <a:rPr lang="en-US" sz="2800" baseline="30000" dirty="0" smtClean="0">
                <a:solidFill>
                  <a:schemeClr val="bg1"/>
                </a:solidFill>
              </a:rPr>
              <a:t>-1</a:t>
            </a:r>
            <a:r>
              <a:rPr lang="en-US" dirty="0" smtClean="0">
                <a:solidFill>
                  <a:schemeClr val="bg1"/>
                </a:solidFill>
              </a:rPr>
              <a:t>) luminosities? </a:t>
            </a:r>
          </a:p>
          <a:p>
            <a:pPr lvl="1"/>
            <a:endParaRPr lang="en-US" dirty="0" smtClean="0">
              <a:solidFill>
                <a:schemeClr val="bg1"/>
              </a:solidFill>
            </a:endParaRPr>
          </a:p>
        </p:txBody>
      </p:sp>
      <p:sp>
        <p:nvSpPr>
          <p:cNvPr id="5" name="Tekstvak 4"/>
          <p:cNvSpPr txBox="1"/>
          <p:nvPr/>
        </p:nvSpPr>
        <p:spPr>
          <a:xfrm rot="5400000">
            <a:off x="6491101" y="3667235"/>
            <a:ext cx="2719464" cy="461665"/>
          </a:xfrm>
          <a:prstGeom prst="rect">
            <a:avLst/>
          </a:prstGeom>
          <a:noFill/>
        </p:spPr>
        <p:txBody>
          <a:bodyPr wrap="none" rtlCol="0">
            <a:spAutoFit/>
          </a:bodyPr>
          <a:lstStyle/>
          <a:p>
            <a:r>
              <a:rPr lang="en-US" b="0" dirty="0" err="1" smtClean="0">
                <a:solidFill>
                  <a:srgbClr val="FF0000"/>
                </a:solidFill>
              </a:rPr>
              <a:t>Wijnands</a:t>
            </a:r>
            <a:r>
              <a:rPr lang="en-US" b="0" dirty="0" smtClean="0">
                <a:solidFill>
                  <a:srgbClr val="FF0000"/>
                </a:solidFill>
              </a:rPr>
              <a:t> et al. 2015</a:t>
            </a:r>
            <a:endParaRPr lang="en-US" b="0" dirty="0">
              <a:solidFill>
                <a:srgbClr val="FF0000"/>
              </a:solidFill>
            </a:endParaRPr>
          </a:p>
        </p:txBody>
      </p:sp>
      <p:cxnSp>
        <p:nvCxnSpPr>
          <p:cNvPr id="10" name="Rechte verbindingslijn 9"/>
          <p:cNvCxnSpPr/>
          <p:nvPr/>
        </p:nvCxnSpPr>
        <p:spPr bwMode="auto">
          <a:xfrm rot="5400000" flipH="1" flipV="1">
            <a:off x="3809205" y="2361406"/>
            <a:ext cx="762000" cy="1588"/>
          </a:xfrm>
          <a:prstGeom prst="line">
            <a:avLst/>
          </a:prstGeom>
          <a:solidFill>
            <a:schemeClr val="accent1"/>
          </a:solidFill>
          <a:ln w="31750" cap="flat" cmpd="sng" algn="ctr">
            <a:solidFill>
              <a:srgbClr val="FF0000"/>
            </a:solidFill>
            <a:prstDash val="solid"/>
            <a:round/>
            <a:headEnd type="none" w="med" len="med"/>
            <a:tailEnd type="arrow" w="med" len="med"/>
          </a:ln>
          <a:effectLst/>
        </p:spPr>
      </p:cxnSp>
      <p:cxnSp>
        <p:nvCxnSpPr>
          <p:cNvPr id="13" name="Rechte verbindingslijn 12"/>
          <p:cNvCxnSpPr/>
          <p:nvPr/>
        </p:nvCxnSpPr>
        <p:spPr bwMode="auto">
          <a:xfrm>
            <a:off x="3657600" y="2743200"/>
            <a:ext cx="990600" cy="1588"/>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62000" y="838200"/>
            <a:ext cx="8458200" cy="5638800"/>
          </a:xfrm>
        </p:spPr>
        <p:txBody>
          <a:bodyPr/>
          <a:lstStyle/>
          <a:p>
            <a:r>
              <a:rPr lang="en-US" dirty="0" smtClean="0">
                <a:solidFill>
                  <a:schemeClr val="bg1"/>
                </a:solidFill>
              </a:rPr>
              <a:t>Several options</a:t>
            </a:r>
          </a:p>
          <a:p>
            <a:pPr lvl="1"/>
            <a:r>
              <a:rPr lang="en-US" dirty="0" smtClean="0">
                <a:solidFill>
                  <a:schemeClr val="bg1"/>
                </a:solidFill>
              </a:rPr>
              <a:t>Accretion totally switches off: “true” quiescence</a:t>
            </a:r>
          </a:p>
          <a:p>
            <a:pPr lvl="2"/>
            <a:r>
              <a:rPr lang="en-US" dirty="0" smtClean="0">
                <a:solidFill>
                  <a:schemeClr val="bg1"/>
                </a:solidFill>
              </a:rPr>
              <a:t>Spectrum dominated by soft component</a:t>
            </a:r>
          </a:p>
          <a:p>
            <a:pPr lvl="2"/>
            <a:r>
              <a:rPr lang="en-US" dirty="0" smtClean="0">
                <a:solidFill>
                  <a:schemeClr val="bg1"/>
                </a:solidFill>
              </a:rPr>
              <a:t>Cooling studies of accretion-heated neutron stars</a:t>
            </a:r>
          </a:p>
          <a:p>
            <a:pPr lvl="1"/>
            <a:r>
              <a:rPr lang="en-US" dirty="0" smtClean="0">
                <a:solidFill>
                  <a:schemeClr val="bg1"/>
                </a:solidFill>
              </a:rPr>
              <a:t>‘We have no clue what is going on’ state</a:t>
            </a:r>
          </a:p>
          <a:p>
            <a:pPr lvl="2"/>
            <a:r>
              <a:rPr lang="en-US" dirty="0" smtClean="0">
                <a:solidFill>
                  <a:schemeClr val="bg1"/>
                </a:solidFill>
              </a:rPr>
              <a:t>Power-law dominated spectrum, very hard</a:t>
            </a:r>
          </a:p>
          <a:p>
            <a:pPr lvl="2"/>
            <a:r>
              <a:rPr lang="en-US" dirty="0" smtClean="0">
                <a:solidFill>
                  <a:schemeClr val="bg1"/>
                </a:solidFill>
              </a:rPr>
              <a:t>Connection with the ‘transition pulsars’?</a:t>
            </a:r>
          </a:p>
          <a:p>
            <a:pPr lvl="1"/>
            <a:r>
              <a:rPr lang="en-US" dirty="0" smtClean="0">
                <a:solidFill>
                  <a:srgbClr val="BFBFBF"/>
                </a:solidFill>
              </a:rPr>
              <a:t>Low-level accretion continues</a:t>
            </a:r>
          </a:p>
          <a:p>
            <a:pPr lvl="2"/>
            <a:r>
              <a:rPr lang="en-US" dirty="0" smtClean="0">
                <a:solidFill>
                  <a:srgbClr val="BFBFBF"/>
                </a:solidFill>
              </a:rPr>
              <a:t>Spectra very similar as when at higher luminosities!</a:t>
            </a:r>
          </a:p>
          <a:p>
            <a:pPr lvl="2"/>
            <a:r>
              <a:rPr lang="en-US" dirty="0" smtClean="0">
                <a:solidFill>
                  <a:srgbClr val="BFBFBF"/>
                </a:solidFill>
              </a:rPr>
              <a:t>Soft component with very hard power-law (</a:t>
            </a:r>
            <a:r>
              <a:rPr lang="en-US" dirty="0" err="1" smtClean="0">
                <a:solidFill>
                  <a:srgbClr val="BFBFBF"/>
                </a:solidFill>
              </a:rPr>
              <a:t>Γ</a:t>
            </a:r>
            <a:r>
              <a:rPr lang="en-US" dirty="0" smtClean="0">
                <a:solidFill>
                  <a:srgbClr val="BFBFBF"/>
                </a:solidFill>
              </a:rPr>
              <a:t> ~1-1.5)</a:t>
            </a:r>
          </a:p>
          <a:p>
            <a:pPr lvl="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Afbeelding 3" descr="PhotonindexLx copy.jpg"/>
          <p:cNvPicPr>
            <a:picLocks noChangeAspect="1"/>
          </p:cNvPicPr>
          <p:nvPr/>
        </p:nvPicPr>
        <p:blipFill>
          <a:blip r:embed="rId2"/>
          <a:stretch>
            <a:fillRect/>
          </a:stretch>
        </p:blipFill>
        <p:spPr>
          <a:xfrm>
            <a:off x="1828800" y="1834896"/>
            <a:ext cx="5070435" cy="4870704"/>
          </a:xfrm>
          <a:prstGeom prst="rect">
            <a:avLst/>
          </a:prstGeom>
        </p:spPr>
      </p:pic>
      <p:sp>
        <p:nvSpPr>
          <p:cNvPr id="15" name="Rechthoek 14"/>
          <p:cNvSpPr/>
          <p:nvPr/>
        </p:nvSpPr>
        <p:spPr bwMode="auto">
          <a:xfrm>
            <a:off x="2590800" y="1981200"/>
            <a:ext cx="1828800" cy="1752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ndParaRPr>
          </a:p>
        </p:txBody>
      </p:sp>
      <p:sp>
        <p:nvSpPr>
          <p:cNvPr id="2" name="Titel 1"/>
          <p:cNvSpPr>
            <a:spLocks noGrp="1"/>
          </p:cNvSpPr>
          <p:nvPr>
            <p:ph type="title"/>
          </p:nvPr>
        </p:nvSpPr>
        <p:spPr>
          <a:xfrm>
            <a:off x="152400" y="152400"/>
            <a:ext cx="8686800" cy="914400"/>
          </a:xfrm>
        </p:spPr>
        <p:txBody>
          <a:bodyPr/>
          <a:lstStyle/>
          <a:p>
            <a:r>
              <a:rPr lang="en-US" dirty="0" err="1" smtClean="0">
                <a:solidFill>
                  <a:srgbClr val="000090"/>
                </a:solidFill>
              </a:rPr>
              <a:t>NSs</a:t>
            </a:r>
            <a:r>
              <a:rPr lang="en-US" dirty="0" smtClean="0">
                <a:solidFill>
                  <a:srgbClr val="000090"/>
                </a:solidFill>
              </a:rPr>
              <a:t> at extremely low accretion rates</a:t>
            </a:r>
            <a:endParaRPr lang="en-US" dirty="0">
              <a:solidFill>
                <a:srgbClr val="000090"/>
              </a:solidFill>
            </a:endParaRPr>
          </a:p>
        </p:txBody>
      </p:sp>
      <p:sp>
        <p:nvSpPr>
          <p:cNvPr id="3" name="Tijdelijke aanduiding voor inhoud 2"/>
          <p:cNvSpPr>
            <a:spLocks noGrp="1"/>
          </p:cNvSpPr>
          <p:nvPr>
            <p:ph idx="1"/>
          </p:nvPr>
        </p:nvSpPr>
        <p:spPr>
          <a:xfrm>
            <a:off x="457200" y="1066800"/>
            <a:ext cx="8458200" cy="5638800"/>
          </a:xfrm>
        </p:spPr>
        <p:txBody>
          <a:bodyPr/>
          <a:lstStyle/>
          <a:p>
            <a:r>
              <a:rPr lang="en-US" dirty="0" smtClean="0">
                <a:solidFill>
                  <a:schemeClr val="bg1"/>
                </a:solidFill>
              </a:rPr>
              <a:t>So what at lower (</a:t>
            </a:r>
            <a:r>
              <a:rPr lang="en-US" sz="2800" dirty="0" smtClean="0">
                <a:solidFill>
                  <a:schemeClr val="bg1"/>
                </a:solidFill>
              </a:rPr>
              <a:t>&lt; 10</a:t>
            </a:r>
            <a:r>
              <a:rPr lang="en-US" sz="2800" baseline="30000" dirty="0" smtClean="0">
                <a:solidFill>
                  <a:schemeClr val="bg1"/>
                </a:solidFill>
              </a:rPr>
              <a:t>34</a:t>
            </a:r>
            <a:r>
              <a:rPr lang="en-US" sz="2800" dirty="0" smtClean="0">
                <a:solidFill>
                  <a:schemeClr val="bg1"/>
                </a:solidFill>
              </a:rPr>
              <a:t> erg s</a:t>
            </a:r>
            <a:r>
              <a:rPr lang="en-US" sz="2800" baseline="30000" dirty="0" smtClean="0">
                <a:solidFill>
                  <a:schemeClr val="bg1"/>
                </a:solidFill>
              </a:rPr>
              <a:t>-1</a:t>
            </a:r>
            <a:r>
              <a:rPr lang="en-US" dirty="0" smtClean="0">
                <a:solidFill>
                  <a:schemeClr val="bg1"/>
                </a:solidFill>
              </a:rPr>
              <a:t>) luminosities? </a:t>
            </a:r>
          </a:p>
          <a:p>
            <a:pPr lvl="1"/>
            <a:endParaRPr lang="en-US" dirty="0" smtClean="0">
              <a:solidFill>
                <a:schemeClr val="bg1"/>
              </a:solidFill>
            </a:endParaRPr>
          </a:p>
        </p:txBody>
      </p:sp>
      <p:sp>
        <p:nvSpPr>
          <p:cNvPr id="5" name="Tekstvak 4"/>
          <p:cNvSpPr txBox="1"/>
          <p:nvPr/>
        </p:nvSpPr>
        <p:spPr>
          <a:xfrm rot="5400000">
            <a:off x="6491101" y="3667235"/>
            <a:ext cx="2719464" cy="461665"/>
          </a:xfrm>
          <a:prstGeom prst="rect">
            <a:avLst/>
          </a:prstGeom>
          <a:noFill/>
        </p:spPr>
        <p:txBody>
          <a:bodyPr wrap="none" rtlCol="0">
            <a:spAutoFit/>
          </a:bodyPr>
          <a:lstStyle/>
          <a:p>
            <a:r>
              <a:rPr lang="en-US" b="0" dirty="0" err="1" smtClean="0">
                <a:solidFill>
                  <a:srgbClr val="FF0000"/>
                </a:solidFill>
              </a:rPr>
              <a:t>Wijnands</a:t>
            </a:r>
            <a:r>
              <a:rPr lang="en-US" b="0" dirty="0" smtClean="0">
                <a:solidFill>
                  <a:srgbClr val="FF0000"/>
                </a:solidFill>
              </a:rPr>
              <a:t> et al. 2015</a:t>
            </a:r>
            <a:endParaRPr lang="en-US" b="0" dirty="0">
              <a:solidFill>
                <a:srgbClr val="FF0000"/>
              </a:solidFill>
            </a:endParaRPr>
          </a:p>
        </p:txBody>
      </p:sp>
      <p:grpSp>
        <p:nvGrpSpPr>
          <p:cNvPr id="11" name="Groeperen 10"/>
          <p:cNvGrpSpPr/>
          <p:nvPr/>
        </p:nvGrpSpPr>
        <p:grpSpPr>
          <a:xfrm>
            <a:off x="3429000" y="5257800"/>
            <a:ext cx="1420593" cy="261610"/>
            <a:chOff x="3429000" y="5257800"/>
            <a:chExt cx="1420593" cy="261610"/>
          </a:xfrm>
        </p:grpSpPr>
        <p:cxnSp>
          <p:nvCxnSpPr>
            <p:cNvPr id="8" name="Rechte verbindingslijn met pijl 7"/>
            <p:cNvCxnSpPr/>
            <p:nvPr/>
          </p:nvCxnSpPr>
          <p:spPr bwMode="auto">
            <a:xfrm>
              <a:off x="4419600" y="5257800"/>
              <a:ext cx="423000" cy="1588"/>
            </a:xfrm>
            <a:prstGeom prst="straightConnector1">
              <a:avLst/>
            </a:prstGeom>
            <a:solidFill>
              <a:schemeClr val="accent1"/>
            </a:solidFill>
            <a:ln w="22225" cap="flat" cmpd="sng" algn="ctr">
              <a:solidFill>
                <a:srgbClr val="660066"/>
              </a:solidFill>
              <a:prstDash val="sysDot"/>
              <a:round/>
              <a:headEnd type="none" w="med" len="med"/>
              <a:tailEnd type="arrow"/>
            </a:ln>
            <a:effectLst/>
          </p:spPr>
        </p:cxnSp>
        <p:cxnSp>
          <p:nvCxnSpPr>
            <p:cNvPr id="14" name="Rechte verbindingslijn met pijl 13"/>
            <p:cNvCxnSpPr/>
            <p:nvPr/>
          </p:nvCxnSpPr>
          <p:spPr bwMode="auto">
            <a:xfrm>
              <a:off x="3429000" y="5257800"/>
              <a:ext cx="990600" cy="1588"/>
            </a:xfrm>
            <a:prstGeom prst="straightConnector1">
              <a:avLst/>
            </a:prstGeom>
            <a:solidFill>
              <a:schemeClr val="accent1"/>
            </a:solidFill>
            <a:ln w="22225" cap="flat" cmpd="sng" algn="ctr">
              <a:solidFill>
                <a:srgbClr val="FF0000"/>
              </a:solidFill>
              <a:prstDash val="solid"/>
              <a:round/>
              <a:headEnd type="arrow" w="med" len="med"/>
              <a:tailEnd type="arrow"/>
            </a:ln>
            <a:effectLst/>
          </p:spPr>
        </p:cxnSp>
        <p:sp>
          <p:nvSpPr>
            <p:cNvPr id="10" name="Tekstvak 9"/>
            <p:cNvSpPr txBox="1"/>
            <p:nvPr/>
          </p:nvSpPr>
          <p:spPr>
            <a:xfrm>
              <a:off x="4343400" y="5257800"/>
              <a:ext cx="506193" cy="261610"/>
            </a:xfrm>
            <a:prstGeom prst="rect">
              <a:avLst/>
            </a:prstGeom>
            <a:noFill/>
          </p:spPr>
          <p:txBody>
            <a:bodyPr wrap="none" rtlCol="0">
              <a:spAutoFit/>
            </a:bodyPr>
            <a:lstStyle/>
            <a:p>
              <a:r>
                <a:rPr lang="en-US" sz="1050" b="0" dirty="0" err="1" smtClean="0">
                  <a:solidFill>
                    <a:srgbClr val="660066"/>
                  </a:solidFill>
                </a:rPr>
                <a:t>tMSP</a:t>
              </a:r>
              <a:endParaRPr lang="en-US" b="0" dirty="0">
                <a:solidFill>
                  <a:srgbClr val="660066"/>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62000" y="838200"/>
            <a:ext cx="8458200" cy="5638800"/>
          </a:xfrm>
        </p:spPr>
        <p:txBody>
          <a:bodyPr/>
          <a:lstStyle/>
          <a:p>
            <a:r>
              <a:rPr lang="en-US" dirty="0" smtClean="0">
                <a:solidFill>
                  <a:schemeClr val="bg1"/>
                </a:solidFill>
              </a:rPr>
              <a:t>Several options</a:t>
            </a:r>
          </a:p>
          <a:p>
            <a:pPr lvl="1"/>
            <a:r>
              <a:rPr lang="en-US" dirty="0" smtClean="0">
                <a:solidFill>
                  <a:schemeClr val="bg1"/>
                </a:solidFill>
              </a:rPr>
              <a:t>Accretion totally switches off: “true” quiescence</a:t>
            </a:r>
          </a:p>
          <a:p>
            <a:pPr lvl="2"/>
            <a:r>
              <a:rPr lang="en-US" dirty="0" smtClean="0">
                <a:solidFill>
                  <a:schemeClr val="bg1"/>
                </a:solidFill>
              </a:rPr>
              <a:t>Spectrum dominated by soft component</a:t>
            </a:r>
          </a:p>
          <a:p>
            <a:pPr lvl="2"/>
            <a:r>
              <a:rPr lang="en-US" dirty="0" smtClean="0">
                <a:solidFill>
                  <a:schemeClr val="bg1"/>
                </a:solidFill>
              </a:rPr>
              <a:t>Cooling studies of accretion-heated neutron stars</a:t>
            </a:r>
          </a:p>
          <a:p>
            <a:pPr lvl="1"/>
            <a:r>
              <a:rPr lang="en-US" dirty="0" smtClean="0">
                <a:solidFill>
                  <a:schemeClr val="bg1"/>
                </a:solidFill>
              </a:rPr>
              <a:t>‘We have no clue what is going on’ state</a:t>
            </a:r>
          </a:p>
          <a:p>
            <a:pPr lvl="2"/>
            <a:r>
              <a:rPr lang="en-US" dirty="0" smtClean="0">
                <a:solidFill>
                  <a:schemeClr val="bg1"/>
                </a:solidFill>
              </a:rPr>
              <a:t>Power-law dominated spectrum, very hard</a:t>
            </a:r>
          </a:p>
          <a:p>
            <a:pPr lvl="2"/>
            <a:r>
              <a:rPr lang="en-US" dirty="0" smtClean="0">
                <a:solidFill>
                  <a:schemeClr val="bg1"/>
                </a:solidFill>
              </a:rPr>
              <a:t>Connection with the ‘transition pulsars’?</a:t>
            </a:r>
          </a:p>
          <a:p>
            <a:pPr lvl="1"/>
            <a:r>
              <a:rPr lang="en-US" dirty="0" smtClean="0">
                <a:solidFill>
                  <a:schemeClr val="bg1"/>
                </a:solidFill>
              </a:rPr>
              <a:t>Low-level accretion continues</a:t>
            </a:r>
          </a:p>
          <a:p>
            <a:pPr lvl="2"/>
            <a:r>
              <a:rPr lang="en-US" dirty="0" smtClean="0">
                <a:solidFill>
                  <a:schemeClr val="bg1"/>
                </a:solidFill>
              </a:rPr>
              <a:t>Spectra very similar as when at higher luminosities!</a:t>
            </a:r>
          </a:p>
          <a:p>
            <a:pPr lvl="2"/>
            <a:r>
              <a:rPr lang="en-US" dirty="0" smtClean="0">
                <a:solidFill>
                  <a:schemeClr val="bg1"/>
                </a:solidFill>
              </a:rPr>
              <a:t>Soft component with very hard power-law (</a:t>
            </a:r>
            <a:r>
              <a:rPr lang="en-US" dirty="0" err="1" smtClean="0">
                <a:solidFill>
                  <a:schemeClr val="bg1"/>
                </a:solidFill>
              </a:rPr>
              <a:t>Γ</a:t>
            </a:r>
            <a:r>
              <a:rPr lang="en-US" dirty="0" smtClean="0">
                <a:solidFill>
                  <a:schemeClr val="bg1"/>
                </a:solidFill>
              </a:rPr>
              <a:t> ~1-1.5)</a:t>
            </a:r>
          </a:p>
          <a:p>
            <a:pPr lvl="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
            <a:ext cx="7772400" cy="1143000"/>
          </a:xfrm>
        </p:spPr>
        <p:txBody>
          <a:bodyPr/>
          <a:lstStyle/>
          <a:p>
            <a:r>
              <a:rPr lang="en-US" dirty="0" smtClean="0">
                <a:solidFill>
                  <a:srgbClr val="000090"/>
                </a:solidFill>
              </a:rPr>
              <a:t>A model of the spectral evolution</a:t>
            </a:r>
            <a:endParaRPr lang="en-US" dirty="0">
              <a:solidFill>
                <a:srgbClr val="000090"/>
              </a:solidFill>
            </a:endParaRPr>
          </a:p>
        </p:txBody>
      </p:sp>
      <p:sp>
        <p:nvSpPr>
          <p:cNvPr id="3" name="Tijdelijke aanduiding voor inhoud 2"/>
          <p:cNvSpPr>
            <a:spLocks noGrp="1"/>
          </p:cNvSpPr>
          <p:nvPr>
            <p:ph idx="1"/>
          </p:nvPr>
        </p:nvSpPr>
        <p:spPr>
          <a:xfrm>
            <a:off x="533400" y="1143000"/>
            <a:ext cx="7772400" cy="4114800"/>
          </a:xfrm>
        </p:spPr>
        <p:txBody>
          <a:bodyPr/>
          <a:lstStyle/>
          <a:p>
            <a:r>
              <a:rPr lang="en-US" dirty="0" smtClean="0">
                <a:solidFill>
                  <a:schemeClr val="bg2"/>
                </a:solidFill>
              </a:rPr>
              <a:t>First option: power-law is always coming from the same physical mechanism</a:t>
            </a:r>
          </a:p>
          <a:p>
            <a:pPr lvl="1">
              <a:buNone/>
            </a:pPr>
            <a:endParaRPr lang="en-US" dirty="0">
              <a:solidFill>
                <a:schemeClr val="bg2"/>
              </a:solidFill>
            </a:endParaRPr>
          </a:p>
        </p:txBody>
      </p:sp>
      <p:sp>
        <p:nvSpPr>
          <p:cNvPr id="4" name="Line 4"/>
          <p:cNvSpPr>
            <a:spLocks noChangeAspect="1" noChangeShapeType="1"/>
          </p:cNvSpPr>
          <p:nvPr/>
        </p:nvSpPr>
        <p:spPr bwMode="auto">
          <a:xfrm>
            <a:off x="868363" y="3195638"/>
            <a:ext cx="0" cy="207962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5" name="Line 5"/>
          <p:cNvSpPr>
            <a:spLocks noChangeAspect="1" noChangeShapeType="1"/>
          </p:cNvSpPr>
          <p:nvPr/>
        </p:nvSpPr>
        <p:spPr bwMode="auto">
          <a:xfrm>
            <a:off x="868363" y="5273675"/>
            <a:ext cx="1550987"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6" name="Text Box 6"/>
          <p:cNvSpPr txBox="1">
            <a:spLocks noChangeAspect="1" noChangeArrowheads="1"/>
          </p:cNvSpPr>
          <p:nvPr/>
        </p:nvSpPr>
        <p:spPr bwMode="auto">
          <a:xfrm>
            <a:off x="533400" y="3971925"/>
            <a:ext cx="390852" cy="307777"/>
          </a:xfrm>
          <a:prstGeom prst="rect">
            <a:avLst/>
          </a:prstGeom>
          <a:noFill/>
          <a:ln w="19050">
            <a:noFill/>
            <a:miter lim="800000"/>
            <a:headEnd/>
            <a:tailEnd/>
          </a:ln>
        </p:spPr>
        <p:txBody>
          <a:bodyPr wrap="none">
            <a:prstTxWarp prst="textNoShape">
              <a:avLst/>
            </a:prstTxWarp>
            <a:spAutoFit/>
          </a:bodyPr>
          <a:lstStyle/>
          <a:p>
            <a:r>
              <a:rPr lang="en-US" sz="1400" dirty="0">
                <a:solidFill>
                  <a:srgbClr val="000000"/>
                </a:solidFill>
              </a:rPr>
              <a:t>L</a:t>
            </a:r>
            <a:r>
              <a:rPr lang="en-US" sz="1400" baseline="-25000" dirty="0">
                <a:solidFill>
                  <a:srgbClr val="000000"/>
                </a:solidFill>
              </a:rPr>
              <a:t>X</a:t>
            </a:r>
            <a:endParaRPr lang="en-US" sz="1400" dirty="0">
              <a:solidFill>
                <a:srgbClr val="000000"/>
              </a:solidFill>
            </a:endParaRPr>
          </a:p>
        </p:txBody>
      </p:sp>
      <p:sp>
        <p:nvSpPr>
          <p:cNvPr id="7" name="Text Box 7"/>
          <p:cNvSpPr txBox="1">
            <a:spLocks noChangeAspect="1" noChangeArrowheads="1"/>
          </p:cNvSpPr>
          <p:nvPr/>
        </p:nvSpPr>
        <p:spPr bwMode="auto">
          <a:xfrm>
            <a:off x="1371600" y="5438775"/>
            <a:ext cx="747713" cy="304800"/>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Energy</a:t>
            </a:r>
          </a:p>
        </p:txBody>
      </p:sp>
      <p:sp>
        <p:nvSpPr>
          <p:cNvPr id="8" name="Freeform 8"/>
          <p:cNvSpPr>
            <a:spLocks noChangeAspect="1"/>
          </p:cNvSpPr>
          <p:nvPr/>
        </p:nvSpPr>
        <p:spPr bwMode="auto">
          <a:xfrm>
            <a:off x="1087438" y="3814763"/>
            <a:ext cx="547687" cy="803275"/>
          </a:xfrm>
          <a:custGeom>
            <a:avLst/>
            <a:gdLst>
              <a:gd name="T0" fmla="*/ 0 w 480"/>
              <a:gd name="T1" fmla="*/ 512 h 704"/>
              <a:gd name="T2" fmla="*/ 144 w 480"/>
              <a:gd name="T3" fmla="*/ 32 h 704"/>
              <a:gd name="T4" fmla="*/ 480 w 480"/>
              <a:gd name="T5" fmla="*/ 704 h 704"/>
              <a:gd name="T6" fmla="*/ 0 60000 65536"/>
              <a:gd name="T7" fmla="*/ 0 60000 65536"/>
              <a:gd name="T8" fmla="*/ 0 60000 65536"/>
              <a:gd name="T9" fmla="*/ 0 w 480"/>
              <a:gd name="T10" fmla="*/ 0 h 704"/>
              <a:gd name="T11" fmla="*/ 480 w 480"/>
              <a:gd name="T12" fmla="*/ 704 h 704"/>
            </a:gdLst>
            <a:ahLst/>
            <a:cxnLst>
              <a:cxn ang="T6">
                <a:pos x="T0" y="T1"/>
              </a:cxn>
              <a:cxn ang="T7">
                <a:pos x="T2" y="T3"/>
              </a:cxn>
              <a:cxn ang="T8">
                <a:pos x="T4" y="T5"/>
              </a:cxn>
            </a:cxnLst>
            <a:rect l="T9" t="T10" r="T11" b="T12"/>
            <a:pathLst>
              <a:path w="480" h="704">
                <a:moveTo>
                  <a:pt x="0" y="512"/>
                </a:moveTo>
                <a:cubicBezTo>
                  <a:pt x="32" y="256"/>
                  <a:pt x="64" y="0"/>
                  <a:pt x="144" y="32"/>
                </a:cubicBezTo>
                <a:cubicBezTo>
                  <a:pt x="224" y="64"/>
                  <a:pt x="424" y="592"/>
                  <a:pt x="480" y="704"/>
                </a:cubicBezTo>
              </a:path>
            </a:pathLst>
          </a:cu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9" name="Line 9"/>
          <p:cNvSpPr>
            <a:spLocks noChangeAspect="1" noChangeShapeType="1"/>
          </p:cNvSpPr>
          <p:nvPr/>
        </p:nvSpPr>
        <p:spPr bwMode="auto">
          <a:xfrm>
            <a:off x="1143000" y="3195638"/>
            <a:ext cx="928688" cy="103822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10" name="Line 12"/>
          <p:cNvSpPr>
            <a:spLocks noChangeAspect="1" noChangeShapeType="1"/>
          </p:cNvSpPr>
          <p:nvPr/>
        </p:nvSpPr>
        <p:spPr bwMode="auto">
          <a:xfrm>
            <a:off x="2765425" y="3181350"/>
            <a:ext cx="0" cy="209232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11" name="Line 13"/>
          <p:cNvSpPr>
            <a:spLocks noChangeAspect="1" noChangeShapeType="1"/>
          </p:cNvSpPr>
          <p:nvPr/>
        </p:nvSpPr>
        <p:spPr bwMode="auto">
          <a:xfrm>
            <a:off x="2765425" y="5273675"/>
            <a:ext cx="1549400"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12" name="Text Box 14"/>
          <p:cNvSpPr txBox="1">
            <a:spLocks noChangeAspect="1" noChangeArrowheads="1"/>
          </p:cNvSpPr>
          <p:nvPr/>
        </p:nvSpPr>
        <p:spPr bwMode="auto">
          <a:xfrm>
            <a:off x="2438400" y="3971925"/>
            <a:ext cx="390852" cy="307777"/>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L</a:t>
            </a:r>
            <a:r>
              <a:rPr lang="en-US" sz="1400" baseline="-25000">
                <a:solidFill>
                  <a:srgbClr val="000000"/>
                </a:solidFill>
              </a:rPr>
              <a:t>X</a:t>
            </a:r>
            <a:endParaRPr lang="en-US" sz="1400">
              <a:solidFill>
                <a:srgbClr val="000000"/>
              </a:solidFill>
            </a:endParaRPr>
          </a:p>
        </p:txBody>
      </p:sp>
      <p:sp>
        <p:nvSpPr>
          <p:cNvPr id="13" name="Text Box 15"/>
          <p:cNvSpPr txBox="1">
            <a:spLocks noChangeAspect="1" noChangeArrowheads="1"/>
          </p:cNvSpPr>
          <p:nvPr/>
        </p:nvSpPr>
        <p:spPr bwMode="auto">
          <a:xfrm>
            <a:off x="3341688" y="5438775"/>
            <a:ext cx="747712" cy="304800"/>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Energy</a:t>
            </a:r>
          </a:p>
        </p:txBody>
      </p:sp>
      <p:sp>
        <p:nvSpPr>
          <p:cNvPr id="14" name="Freeform 16"/>
          <p:cNvSpPr>
            <a:spLocks noChangeAspect="1"/>
          </p:cNvSpPr>
          <p:nvPr/>
        </p:nvSpPr>
        <p:spPr bwMode="auto">
          <a:xfrm>
            <a:off x="2947988" y="4089400"/>
            <a:ext cx="546100" cy="801688"/>
          </a:xfrm>
          <a:custGeom>
            <a:avLst/>
            <a:gdLst>
              <a:gd name="T0" fmla="*/ 0 w 480"/>
              <a:gd name="T1" fmla="*/ 512 h 704"/>
              <a:gd name="T2" fmla="*/ 144 w 480"/>
              <a:gd name="T3" fmla="*/ 32 h 704"/>
              <a:gd name="T4" fmla="*/ 480 w 480"/>
              <a:gd name="T5" fmla="*/ 704 h 704"/>
              <a:gd name="T6" fmla="*/ 0 60000 65536"/>
              <a:gd name="T7" fmla="*/ 0 60000 65536"/>
              <a:gd name="T8" fmla="*/ 0 60000 65536"/>
              <a:gd name="T9" fmla="*/ 0 w 480"/>
              <a:gd name="T10" fmla="*/ 0 h 704"/>
              <a:gd name="T11" fmla="*/ 480 w 480"/>
              <a:gd name="T12" fmla="*/ 704 h 704"/>
            </a:gdLst>
            <a:ahLst/>
            <a:cxnLst>
              <a:cxn ang="T6">
                <a:pos x="T0" y="T1"/>
              </a:cxn>
              <a:cxn ang="T7">
                <a:pos x="T2" y="T3"/>
              </a:cxn>
              <a:cxn ang="T8">
                <a:pos x="T4" y="T5"/>
              </a:cxn>
            </a:cxnLst>
            <a:rect l="T9" t="T10" r="T11" b="T12"/>
            <a:pathLst>
              <a:path w="480" h="704">
                <a:moveTo>
                  <a:pt x="0" y="512"/>
                </a:moveTo>
                <a:cubicBezTo>
                  <a:pt x="32" y="256"/>
                  <a:pt x="64" y="0"/>
                  <a:pt x="144" y="32"/>
                </a:cubicBezTo>
                <a:cubicBezTo>
                  <a:pt x="224" y="64"/>
                  <a:pt x="424" y="592"/>
                  <a:pt x="480" y="704"/>
                </a:cubicBezTo>
              </a:path>
            </a:pathLst>
          </a:cu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15" name="Line 17"/>
          <p:cNvSpPr>
            <a:spLocks noChangeAspect="1" noChangeShapeType="1"/>
          </p:cNvSpPr>
          <p:nvPr/>
        </p:nvSpPr>
        <p:spPr bwMode="auto">
          <a:xfrm>
            <a:off x="3057525" y="3960813"/>
            <a:ext cx="930275" cy="601662"/>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16" name="Line 20"/>
          <p:cNvSpPr>
            <a:spLocks noChangeAspect="1" noChangeShapeType="1"/>
          </p:cNvSpPr>
          <p:nvPr/>
        </p:nvSpPr>
        <p:spPr bwMode="auto">
          <a:xfrm>
            <a:off x="4699000" y="3181350"/>
            <a:ext cx="0" cy="209232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17" name="Line 21"/>
          <p:cNvSpPr>
            <a:spLocks noChangeAspect="1" noChangeShapeType="1"/>
          </p:cNvSpPr>
          <p:nvPr/>
        </p:nvSpPr>
        <p:spPr bwMode="auto">
          <a:xfrm>
            <a:off x="4699000" y="5273675"/>
            <a:ext cx="1549400"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18" name="Text Box 22"/>
          <p:cNvSpPr txBox="1">
            <a:spLocks noChangeAspect="1" noChangeArrowheads="1"/>
          </p:cNvSpPr>
          <p:nvPr/>
        </p:nvSpPr>
        <p:spPr bwMode="auto">
          <a:xfrm>
            <a:off x="4333548" y="3971925"/>
            <a:ext cx="390852" cy="307777"/>
          </a:xfrm>
          <a:prstGeom prst="rect">
            <a:avLst/>
          </a:prstGeom>
          <a:noFill/>
          <a:ln w="19050">
            <a:noFill/>
            <a:miter lim="800000"/>
            <a:headEnd/>
            <a:tailEnd/>
          </a:ln>
        </p:spPr>
        <p:txBody>
          <a:bodyPr wrap="none">
            <a:prstTxWarp prst="textNoShape">
              <a:avLst/>
            </a:prstTxWarp>
            <a:spAutoFit/>
          </a:bodyPr>
          <a:lstStyle/>
          <a:p>
            <a:r>
              <a:rPr lang="en-US" sz="1400" dirty="0">
                <a:solidFill>
                  <a:srgbClr val="000000"/>
                </a:solidFill>
              </a:rPr>
              <a:t>L</a:t>
            </a:r>
            <a:r>
              <a:rPr lang="en-US" sz="1400" baseline="-25000" dirty="0">
                <a:solidFill>
                  <a:srgbClr val="000000"/>
                </a:solidFill>
              </a:rPr>
              <a:t>X</a:t>
            </a:r>
            <a:endParaRPr lang="en-US" sz="1400" dirty="0">
              <a:solidFill>
                <a:srgbClr val="000000"/>
              </a:solidFill>
            </a:endParaRPr>
          </a:p>
        </p:txBody>
      </p:sp>
      <p:sp>
        <p:nvSpPr>
          <p:cNvPr id="19" name="Text Box 23"/>
          <p:cNvSpPr txBox="1">
            <a:spLocks noChangeAspect="1" noChangeArrowheads="1"/>
          </p:cNvSpPr>
          <p:nvPr/>
        </p:nvSpPr>
        <p:spPr bwMode="auto">
          <a:xfrm>
            <a:off x="5262563" y="5438775"/>
            <a:ext cx="747712" cy="304800"/>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Energy</a:t>
            </a:r>
          </a:p>
        </p:txBody>
      </p:sp>
      <p:sp>
        <p:nvSpPr>
          <p:cNvPr id="20" name="Freeform 24"/>
          <p:cNvSpPr>
            <a:spLocks noChangeAspect="1"/>
          </p:cNvSpPr>
          <p:nvPr/>
        </p:nvSpPr>
        <p:spPr bwMode="auto">
          <a:xfrm>
            <a:off x="4826000" y="4306888"/>
            <a:ext cx="547688" cy="803275"/>
          </a:xfrm>
          <a:custGeom>
            <a:avLst/>
            <a:gdLst>
              <a:gd name="T0" fmla="*/ 0 w 480"/>
              <a:gd name="T1" fmla="*/ 512 h 704"/>
              <a:gd name="T2" fmla="*/ 144 w 480"/>
              <a:gd name="T3" fmla="*/ 32 h 704"/>
              <a:gd name="T4" fmla="*/ 480 w 480"/>
              <a:gd name="T5" fmla="*/ 704 h 704"/>
              <a:gd name="T6" fmla="*/ 0 60000 65536"/>
              <a:gd name="T7" fmla="*/ 0 60000 65536"/>
              <a:gd name="T8" fmla="*/ 0 60000 65536"/>
              <a:gd name="T9" fmla="*/ 0 w 480"/>
              <a:gd name="T10" fmla="*/ 0 h 704"/>
              <a:gd name="T11" fmla="*/ 480 w 480"/>
              <a:gd name="T12" fmla="*/ 704 h 704"/>
            </a:gdLst>
            <a:ahLst/>
            <a:cxnLst>
              <a:cxn ang="T6">
                <a:pos x="T0" y="T1"/>
              </a:cxn>
              <a:cxn ang="T7">
                <a:pos x="T2" y="T3"/>
              </a:cxn>
              <a:cxn ang="T8">
                <a:pos x="T4" y="T5"/>
              </a:cxn>
            </a:cxnLst>
            <a:rect l="T9" t="T10" r="T11" b="T12"/>
            <a:pathLst>
              <a:path w="480" h="704">
                <a:moveTo>
                  <a:pt x="0" y="512"/>
                </a:moveTo>
                <a:cubicBezTo>
                  <a:pt x="32" y="256"/>
                  <a:pt x="64" y="0"/>
                  <a:pt x="144" y="32"/>
                </a:cubicBezTo>
                <a:cubicBezTo>
                  <a:pt x="224" y="64"/>
                  <a:pt x="424" y="592"/>
                  <a:pt x="480" y="704"/>
                </a:cubicBezTo>
              </a:path>
            </a:pathLst>
          </a:cu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21" name="Line 25"/>
          <p:cNvSpPr>
            <a:spLocks noChangeAspect="1" noChangeShapeType="1"/>
          </p:cNvSpPr>
          <p:nvPr/>
        </p:nvSpPr>
        <p:spPr bwMode="auto">
          <a:xfrm>
            <a:off x="5154613" y="4618038"/>
            <a:ext cx="711200" cy="217487"/>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22" name="Line 49"/>
          <p:cNvSpPr>
            <a:spLocks noChangeShapeType="1"/>
          </p:cNvSpPr>
          <p:nvPr/>
        </p:nvSpPr>
        <p:spPr bwMode="auto">
          <a:xfrm>
            <a:off x="533400" y="6096000"/>
            <a:ext cx="6019800" cy="0"/>
          </a:xfrm>
          <a:prstGeom prst="line">
            <a:avLst/>
          </a:prstGeom>
          <a:noFill/>
          <a:ln w="25400">
            <a:solidFill>
              <a:schemeClr val="bg2"/>
            </a:solidFill>
            <a:round/>
            <a:headEnd/>
            <a:tailEnd type="stealth" w="lg" len="lg"/>
          </a:ln>
        </p:spPr>
        <p:txBody>
          <a:bodyPr wrap="none" anchor="ctr">
            <a:prstTxWarp prst="textNoShape">
              <a:avLst/>
            </a:prstTxWarp>
          </a:bodyPr>
          <a:lstStyle/>
          <a:p>
            <a:endParaRPr lang="nl-NL">
              <a:solidFill>
                <a:srgbClr val="000000"/>
              </a:solidFill>
            </a:endParaRPr>
          </a:p>
        </p:txBody>
      </p:sp>
      <p:sp>
        <p:nvSpPr>
          <p:cNvPr id="23" name="Text Box 50"/>
          <p:cNvSpPr txBox="1">
            <a:spLocks noChangeArrowheads="1"/>
          </p:cNvSpPr>
          <p:nvPr/>
        </p:nvSpPr>
        <p:spPr bwMode="auto">
          <a:xfrm>
            <a:off x="2728912" y="5791200"/>
            <a:ext cx="1690688" cy="276225"/>
          </a:xfrm>
          <a:prstGeom prst="rect">
            <a:avLst/>
          </a:prstGeom>
          <a:noFill/>
          <a:ln w="9525">
            <a:noFill/>
            <a:miter lim="800000"/>
            <a:headEnd/>
            <a:tailEnd/>
          </a:ln>
        </p:spPr>
        <p:txBody>
          <a:bodyPr wrap="none">
            <a:prstTxWarp prst="textNoShape">
              <a:avLst/>
            </a:prstTxWarp>
            <a:spAutoFit/>
          </a:bodyPr>
          <a:lstStyle/>
          <a:p>
            <a:r>
              <a:rPr lang="en-US" sz="1200" dirty="0">
                <a:solidFill>
                  <a:srgbClr val="000000"/>
                </a:solidFill>
              </a:rPr>
              <a:t>Decreasing luminosity</a:t>
            </a:r>
          </a:p>
        </p:txBody>
      </p:sp>
      <p:sp>
        <p:nvSpPr>
          <p:cNvPr id="24" name="Line 20"/>
          <p:cNvSpPr>
            <a:spLocks noChangeAspect="1" noChangeShapeType="1"/>
          </p:cNvSpPr>
          <p:nvPr/>
        </p:nvSpPr>
        <p:spPr bwMode="auto">
          <a:xfrm>
            <a:off x="7213600" y="3457575"/>
            <a:ext cx="0" cy="125412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25" name="Line 21"/>
          <p:cNvSpPr>
            <a:spLocks noChangeAspect="1" noChangeShapeType="1"/>
          </p:cNvSpPr>
          <p:nvPr/>
        </p:nvSpPr>
        <p:spPr bwMode="auto">
          <a:xfrm>
            <a:off x="7213600" y="4711700"/>
            <a:ext cx="1549400"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26" name="Text Box 22"/>
          <p:cNvSpPr txBox="1">
            <a:spLocks noChangeAspect="1" noChangeArrowheads="1"/>
          </p:cNvSpPr>
          <p:nvPr/>
        </p:nvSpPr>
        <p:spPr bwMode="auto">
          <a:xfrm>
            <a:off x="6781800" y="3807023"/>
            <a:ext cx="390852" cy="307777"/>
          </a:xfrm>
          <a:prstGeom prst="rect">
            <a:avLst/>
          </a:prstGeom>
          <a:noFill/>
          <a:ln w="19050">
            <a:noFill/>
            <a:miter lim="800000"/>
            <a:headEnd/>
            <a:tailEnd/>
          </a:ln>
        </p:spPr>
        <p:txBody>
          <a:bodyPr wrap="none">
            <a:prstTxWarp prst="textNoShape">
              <a:avLst/>
            </a:prstTxWarp>
            <a:spAutoFit/>
          </a:bodyPr>
          <a:lstStyle/>
          <a:p>
            <a:r>
              <a:rPr lang="en-US" sz="1400" dirty="0">
                <a:solidFill>
                  <a:srgbClr val="000000"/>
                </a:solidFill>
              </a:rPr>
              <a:t>L</a:t>
            </a:r>
            <a:r>
              <a:rPr lang="en-US" sz="1400" baseline="-25000" dirty="0">
                <a:solidFill>
                  <a:srgbClr val="000000"/>
                </a:solidFill>
              </a:rPr>
              <a:t>X</a:t>
            </a:r>
            <a:endParaRPr lang="en-US" sz="1400" dirty="0">
              <a:solidFill>
                <a:srgbClr val="000000"/>
              </a:solidFill>
            </a:endParaRPr>
          </a:p>
        </p:txBody>
      </p:sp>
      <p:sp>
        <p:nvSpPr>
          <p:cNvPr id="27" name="Text Box 23"/>
          <p:cNvSpPr txBox="1">
            <a:spLocks noChangeAspect="1" noChangeArrowheads="1"/>
          </p:cNvSpPr>
          <p:nvPr/>
        </p:nvSpPr>
        <p:spPr bwMode="auto">
          <a:xfrm>
            <a:off x="7777163" y="4876800"/>
            <a:ext cx="747712" cy="304800"/>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Energy</a:t>
            </a:r>
          </a:p>
        </p:txBody>
      </p:sp>
      <p:sp>
        <p:nvSpPr>
          <p:cNvPr id="28" name="Freeform 24"/>
          <p:cNvSpPr>
            <a:spLocks noChangeAspect="1"/>
          </p:cNvSpPr>
          <p:nvPr/>
        </p:nvSpPr>
        <p:spPr bwMode="auto">
          <a:xfrm>
            <a:off x="7340600" y="3744913"/>
            <a:ext cx="547688" cy="803275"/>
          </a:xfrm>
          <a:custGeom>
            <a:avLst/>
            <a:gdLst>
              <a:gd name="T0" fmla="*/ 0 w 480"/>
              <a:gd name="T1" fmla="*/ 512 h 704"/>
              <a:gd name="T2" fmla="*/ 144 w 480"/>
              <a:gd name="T3" fmla="*/ 32 h 704"/>
              <a:gd name="T4" fmla="*/ 480 w 480"/>
              <a:gd name="T5" fmla="*/ 704 h 704"/>
              <a:gd name="T6" fmla="*/ 0 60000 65536"/>
              <a:gd name="T7" fmla="*/ 0 60000 65536"/>
              <a:gd name="T8" fmla="*/ 0 60000 65536"/>
              <a:gd name="T9" fmla="*/ 0 w 480"/>
              <a:gd name="T10" fmla="*/ 0 h 704"/>
              <a:gd name="T11" fmla="*/ 480 w 480"/>
              <a:gd name="T12" fmla="*/ 704 h 704"/>
            </a:gdLst>
            <a:ahLst/>
            <a:cxnLst>
              <a:cxn ang="T6">
                <a:pos x="T0" y="T1"/>
              </a:cxn>
              <a:cxn ang="T7">
                <a:pos x="T2" y="T3"/>
              </a:cxn>
              <a:cxn ang="T8">
                <a:pos x="T4" y="T5"/>
              </a:cxn>
            </a:cxnLst>
            <a:rect l="T9" t="T10" r="T11" b="T12"/>
            <a:pathLst>
              <a:path w="480" h="704">
                <a:moveTo>
                  <a:pt x="0" y="512"/>
                </a:moveTo>
                <a:cubicBezTo>
                  <a:pt x="32" y="256"/>
                  <a:pt x="64" y="0"/>
                  <a:pt x="144" y="32"/>
                </a:cubicBezTo>
                <a:cubicBezTo>
                  <a:pt x="224" y="64"/>
                  <a:pt x="424" y="592"/>
                  <a:pt x="480" y="704"/>
                </a:cubicBezTo>
              </a:path>
            </a:pathLst>
          </a:cu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30" name="Line 20"/>
          <p:cNvSpPr>
            <a:spLocks noChangeAspect="1" noChangeShapeType="1"/>
          </p:cNvSpPr>
          <p:nvPr/>
        </p:nvSpPr>
        <p:spPr bwMode="auto">
          <a:xfrm>
            <a:off x="7213600" y="5105400"/>
            <a:ext cx="0" cy="128270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31" name="Line 21"/>
          <p:cNvSpPr>
            <a:spLocks noChangeAspect="1" noChangeShapeType="1"/>
          </p:cNvSpPr>
          <p:nvPr/>
        </p:nvSpPr>
        <p:spPr bwMode="auto">
          <a:xfrm>
            <a:off x="7213600" y="6388100"/>
            <a:ext cx="1549400"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32" name="Text Box 22"/>
          <p:cNvSpPr txBox="1">
            <a:spLocks noChangeAspect="1" noChangeArrowheads="1"/>
          </p:cNvSpPr>
          <p:nvPr/>
        </p:nvSpPr>
        <p:spPr bwMode="auto">
          <a:xfrm>
            <a:off x="6781800" y="5254823"/>
            <a:ext cx="390852" cy="307777"/>
          </a:xfrm>
          <a:prstGeom prst="rect">
            <a:avLst/>
          </a:prstGeom>
          <a:noFill/>
          <a:ln w="19050">
            <a:noFill/>
            <a:miter lim="800000"/>
            <a:headEnd/>
            <a:tailEnd/>
          </a:ln>
        </p:spPr>
        <p:txBody>
          <a:bodyPr wrap="none">
            <a:prstTxWarp prst="textNoShape">
              <a:avLst/>
            </a:prstTxWarp>
            <a:spAutoFit/>
          </a:bodyPr>
          <a:lstStyle/>
          <a:p>
            <a:r>
              <a:rPr lang="en-US" sz="1400" dirty="0">
                <a:solidFill>
                  <a:srgbClr val="000000"/>
                </a:solidFill>
              </a:rPr>
              <a:t>L</a:t>
            </a:r>
            <a:r>
              <a:rPr lang="en-US" sz="1400" baseline="-25000" dirty="0">
                <a:solidFill>
                  <a:srgbClr val="000000"/>
                </a:solidFill>
              </a:rPr>
              <a:t>X</a:t>
            </a:r>
            <a:endParaRPr lang="en-US" sz="1400" dirty="0">
              <a:solidFill>
                <a:srgbClr val="000000"/>
              </a:solidFill>
            </a:endParaRPr>
          </a:p>
        </p:txBody>
      </p:sp>
      <p:sp>
        <p:nvSpPr>
          <p:cNvPr id="33" name="Text Box 23"/>
          <p:cNvSpPr txBox="1">
            <a:spLocks noChangeAspect="1" noChangeArrowheads="1"/>
          </p:cNvSpPr>
          <p:nvPr/>
        </p:nvSpPr>
        <p:spPr bwMode="auto">
          <a:xfrm>
            <a:off x="7710488" y="6400800"/>
            <a:ext cx="747712" cy="304800"/>
          </a:xfrm>
          <a:prstGeom prst="rect">
            <a:avLst/>
          </a:prstGeom>
          <a:noFill/>
          <a:ln w="19050">
            <a:noFill/>
            <a:miter lim="800000"/>
            <a:headEnd/>
            <a:tailEnd/>
          </a:ln>
        </p:spPr>
        <p:txBody>
          <a:bodyPr wrap="none">
            <a:prstTxWarp prst="textNoShape">
              <a:avLst/>
            </a:prstTxWarp>
            <a:spAutoFit/>
          </a:bodyPr>
          <a:lstStyle/>
          <a:p>
            <a:r>
              <a:rPr lang="en-US" sz="1400" dirty="0">
                <a:solidFill>
                  <a:srgbClr val="000000"/>
                </a:solidFill>
              </a:rPr>
              <a:t>Energy</a:t>
            </a:r>
          </a:p>
        </p:txBody>
      </p:sp>
      <p:sp>
        <p:nvSpPr>
          <p:cNvPr id="35" name="Line 25"/>
          <p:cNvSpPr>
            <a:spLocks noChangeAspect="1" noChangeShapeType="1"/>
          </p:cNvSpPr>
          <p:nvPr/>
        </p:nvSpPr>
        <p:spPr bwMode="auto">
          <a:xfrm>
            <a:off x="7362927" y="5638801"/>
            <a:ext cx="1017486" cy="31115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cxnSp>
        <p:nvCxnSpPr>
          <p:cNvPr id="37" name="Rechte verbindingslijn met pijl 36"/>
          <p:cNvCxnSpPr/>
          <p:nvPr/>
        </p:nvCxnSpPr>
        <p:spPr bwMode="auto">
          <a:xfrm flipV="1">
            <a:off x="6096000" y="4038600"/>
            <a:ext cx="685800" cy="457200"/>
          </a:xfrm>
          <a:prstGeom prst="straightConnector1">
            <a:avLst/>
          </a:prstGeom>
          <a:noFill/>
          <a:ln w="9525" cap="flat" cmpd="sng" algn="ctr">
            <a:solidFill>
              <a:schemeClr val="bg2"/>
            </a:solidFill>
            <a:prstDash val="solid"/>
            <a:round/>
            <a:headEnd type="none" w="med" len="med"/>
            <a:tailEnd type="arrow"/>
          </a:ln>
          <a:effectLst/>
        </p:spPr>
      </p:cxnSp>
      <p:cxnSp>
        <p:nvCxnSpPr>
          <p:cNvPr id="38" name="Rechte verbindingslijn met pijl 37"/>
          <p:cNvCxnSpPr>
            <a:endCxn id="32" idx="1"/>
          </p:cNvCxnSpPr>
          <p:nvPr/>
        </p:nvCxnSpPr>
        <p:spPr bwMode="auto">
          <a:xfrm rot="16200000" flipH="1">
            <a:off x="6058644" y="4685556"/>
            <a:ext cx="760512" cy="685800"/>
          </a:xfrm>
          <a:prstGeom prst="straightConnector1">
            <a:avLst/>
          </a:prstGeom>
          <a:noFill/>
          <a:ln w="9525" cap="flat" cmpd="sng" algn="ctr">
            <a:solidFill>
              <a:schemeClr val="bg2"/>
            </a:solidFill>
            <a:prstDash val="solid"/>
            <a:round/>
            <a:headEnd type="none" w="med" len="med"/>
            <a:tailEnd type="arrow"/>
          </a:ln>
          <a:effectLst/>
        </p:spPr>
      </p:cxnSp>
      <p:sp>
        <p:nvSpPr>
          <p:cNvPr id="41" name="Line 20"/>
          <p:cNvSpPr>
            <a:spLocks noChangeAspect="1" noChangeShapeType="1"/>
          </p:cNvSpPr>
          <p:nvPr/>
        </p:nvSpPr>
        <p:spPr bwMode="auto">
          <a:xfrm>
            <a:off x="7213600" y="1905000"/>
            <a:ext cx="0" cy="125412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42" name="Line 21"/>
          <p:cNvSpPr>
            <a:spLocks noChangeAspect="1" noChangeShapeType="1"/>
          </p:cNvSpPr>
          <p:nvPr/>
        </p:nvSpPr>
        <p:spPr bwMode="auto">
          <a:xfrm>
            <a:off x="7213600" y="3159125"/>
            <a:ext cx="1549400"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43" name="Text Box 22"/>
          <p:cNvSpPr txBox="1">
            <a:spLocks noChangeAspect="1" noChangeArrowheads="1"/>
          </p:cNvSpPr>
          <p:nvPr/>
        </p:nvSpPr>
        <p:spPr bwMode="auto">
          <a:xfrm>
            <a:off x="6848148" y="2435423"/>
            <a:ext cx="390852" cy="307777"/>
          </a:xfrm>
          <a:prstGeom prst="rect">
            <a:avLst/>
          </a:prstGeom>
          <a:noFill/>
          <a:ln w="19050">
            <a:noFill/>
            <a:miter lim="800000"/>
            <a:headEnd/>
            <a:tailEnd/>
          </a:ln>
        </p:spPr>
        <p:txBody>
          <a:bodyPr wrap="none">
            <a:prstTxWarp prst="textNoShape">
              <a:avLst/>
            </a:prstTxWarp>
            <a:spAutoFit/>
          </a:bodyPr>
          <a:lstStyle/>
          <a:p>
            <a:r>
              <a:rPr lang="en-US" sz="1400" dirty="0">
                <a:solidFill>
                  <a:srgbClr val="000000"/>
                </a:solidFill>
              </a:rPr>
              <a:t>L</a:t>
            </a:r>
            <a:r>
              <a:rPr lang="en-US" sz="1400" baseline="-25000" dirty="0">
                <a:solidFill>
                  <a:srgbClr val="000000"/>
                </a:solidFill>
              </a:rPr>
              <a:t>X</a:t>
            </a:r>
            <a:endParaRPr lang="en-US" sz="1400" dirty="0">
              <a:solidFill>
                <a:srgbClr val="000000"/>
              </a:solidFill>
            </a:endParaRPr>
          </a:p>
        </p:txBody>
      </p:sp>
      <p:sp>
        <p:nvSpPr>
          <p:cNvPr id="44" name="Text Box 23"/>
          <p:cNvSpPr txBox="1">
            <a:spLocks noChangeAspect="1" noChangeArrowheads="1"/>
          </p:cNvSpPr>
          <p:nvPr/>
        </p:nvSpPr>
        <p:spPr bwMode="auto">
          <a:xfrm>
            <a:off x="7777163" y="3276600"/>
            <a:ext cx="747712" cy="304800"/>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Energy</a:t>
            </a:r>
          </a:p>
        </p:txBody>
      </p:sp>
      <p:sp>
        <p:nvSpPr>
          <p:cNvPr id="45" name="Freeform 24"/>
          <p:cNvSpPr>
            <a:spLocks noChangeAspect="1"/>
          </p:cNvSpPr>
          <p:nvPr/>
        </p:nvSpPr>
        <p:spPr bwMode="auto">
          <a:xfrm>
            <a:off x="7340600" y="2192338"/>
            <a:ext cx="547688" cy="803275"/>
          </a:xfrm>
          <a:custGeom>
            <a:avLst/>
            <a:gdLst>
              <a:gd name="T0" fmla="*/ 0 w 480"/>
              <a:gd name="T1" fmla="*/ 512 h 704"/>
              <a:gd name="T2" fmla="*/ 144 w 480"/>
              <a:gd name="T3" fmla="*/ 32 h 704"/>
              <a:gd name="T4" fmla="*/ 480 w 480"/>
              <a:gd name="T5" fmla="*/ 704 h 704"/>
              <a:gd name="T6" fmla="*/ 0 60000 65536"/>
              <a:gd name="T7" fmla="*/ 0 60000 65536"/>
              <a:gd name="T8" fmla="*/ 0 60000 65536"/>
              <a:gd name="T9" fmla="*/ 0 w 480"/>
              <a:gd name="T10" fmla="*/ 0 h 704"/>
              <a:gd name="T11" fmla="*/ 480 w 480"/>
              <a:gd name="T12" fmla="*/ 704 h 704"/>
            </a:gdLst>
            <a:ahLst/>
            <a:cxnLst>
              <a:cxn ang="T6">
                <a:pos x="T0" y="T1"/>
              </a:cxn>
              <a:cxn ang="T7">
                <a:pos x="T2" y="T3"/>
              </a:cxn>
              <a:cxn ang="T8">
                <a:pos x="T4" y="T5"/>
              </a:cxn>
            </a:cxnLst>
            <a:rect l="T9" t="T10" r="T11" b="T12"/>
            <a:pathLst>
              <a:path w="480" h="704">
                <a:moveTo>
                  <a:pt x="0" y="512"/>
                </a:moveTo>
                <a:cubicBezTo>
                  <a:pt x="32" y="256"/>
                  <a:pt x="64" y="0"/>
                  <a:pt x="144" y="32"/>
                </a:cubicBezTo>
                <a:cubicBezTo>
                  <a:pt x="224" y="64"/>
                  <a:pt x="424" y="592"/>
                  <a:pt x="480" y="704"/>
                </a:cubicBezTo>
              </a:path>
            </a:pathLst>
          </a:cu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46" name="Line 25"/>
          <p:cNvSpPr>
            <a:spLocks noChangeAspect="1" noChangeShapeType="1"/>
          </p:cNvSpPr>
          <p:nvPr/>
        </p:nvSpPr>
        <p:spPr bwMode="auto">
          <a:xfrm>
            <a:off x="7669213" y="2503488"/>
            <a:ext cx="711200" cy="217487"/>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cxnSp>
        <p:nvCxnSpPr>
          <p:cNvPr id="50" name="Rechte verbindingslijn met pijl 49"/>
          <p:cNvCxnSpPr/>
          <p:nvPr/>
        </p:nvCxnSpPr>
        <p:spPr bwMode="auto">
          <a:xfrm rot="5400000" flipH="1" flipV="1">
            <a:off x="5753100" y="3162300"/>
            <a:ext cx="1447800" cy="762000"/>
          </a:xfrm>
          <a:prstGeom prst="straightConnector1">
            <a:avLst/>
          </a:prstGeom>
          <a:noFill/>
          <a:ln w="9525" cap="flat" cmpd="sng" algn="ctr">
            <a:solidFill>
              <a:schemeClr val="bg2"/>
            </a:solidFill>
            <a:prstDash val="solid"/>
            <a:round/>
            <a:headEnd type="none" w="med" len="med"/>
            <a:tailEnd type="arrow"/>
          </a:ln>
          <a:effectLst/>
        </p:spPr>
      </p:cxnSp>
      <p:sp>
        <p:nvSpPr>
          <p:cNvPr id="54" name="Tekstvak 53"/>
          <p:cNvSpPr txBox="1"/>
          <p:nvPr/>
        </p:nvSpPr>
        <p:spPr>
          <a:xfrm>
            <a:off x="1254318" y="6324600"/>
            <a:ext cx="4806757" cy="338554"/>
          </a:xfrm>
          <a:prstGeom prst="rect">
            <a:avLst/>
          </a:prstGeom>
          <a:noFill/>
        </p:spPr>
        <p:txBody>
          <a:bodyPr wrap="none" rtlCol="0">
            <a:spAutoFit/>
          </a:bodyPr>
          <a:lstStyle/>
          <a:p>
            <a:r>
              <a:rPr lang="en-US" sz="1600" b="0" dirty="0" smtClean="0">
                <a:solidFill>
                  <a:schemeClr val="bg2"/>
                </a:solidFill>
              </a:rPr>
              <a:t>10</a:t>
            </a:r>
            <a:r>
              <a:rPr lang="en-US" sz="1600" b="0" baseline="30000" dirty="0" smtClean="0">
                <a:solidFill>
                  <a:schemeClr val="bg2"/>
                </a:solidFill>
              </a:rPr>
              <a:t>36</a:t>
            </a:r>
            <a:r>
              <a:rPr lang="en-US" sz="1600" b="0" dirty="0" smtClean="0">
                <a:solidFill>
                  <a:schemeClr val="bg2"/>
                </a:solidFill>
              </a:rPr>
              <a:t> erg s</a:t>
            </a:r>
            <a:r>
              <a:rPr lang="en-US" sz="1600" b="0" baseline="30000" dirty="0" smtClean="0">
                <a:solidFill>
                  <a:schemeClr val="bg2"/>
                </a:solidFill>
              </a:rPr>
              <a:t>-1</a:t>
            </a:r>
            <a:r>
              <a:rPr lang="en-US" sz="1600" b="0" dirty="0" smtClean="0">
                <a:solidFill>
                  <a:schemeClr val="bg2"/>
                </a:solidFill>
              </a:rPr>
              <a:t>                  10</a:t>
            </a:r>
            <a:r>
              <a:rPr lang="en-US" sz="1600" b="0" baseline="30000" dirty="0" smtClean="0">
                <a:solidFill>
                  <a:schemeClr val="bg2"/>
                </a:solidFill>
              </a:rPr>
              <a:t>35</a:t>
            </a:r>
            <a:r>
              <a:rPr lang="en-US" sz="1600" b="0" dirty="0" smtClean="0">
                <a:solidFill>
                  <a:schemeClr val="bg2"/>
                </a:solidFill>
              </a:rPr>
              <a:t> erg s</a:t>
            </a:r>
            <a:r>
              <a:rPr lang="en-US" sz="1600" b="0" baseline="30000" dirty="0" smtClean="0">
                <a:solidFill>
                  <a:schemeClr val="bg2"/>
                </a:solidFill>
              </a:rPr>
              <a:t>-1</a:t>
            </a:r>
            <a:r>
              <a:rPr lang="en-US" sz="1600" b="0" dirty="0" smtClean="0">
                <a:solidFill>
                  <a:schemeClr val="bg2"/>
                </a:solidFill>
              </a:rPr>
              <a:t>                    10</a:t>
            </a:r>
            <a:r>
              <a:rPr lang="en-US" sz="1600" b="0" baseline="30000" dirty="0" smtClean="0">
                <a:solidFill>
                  <a:schemeClr val="bg2"/>
                </a:solidFill>
              </a:rPr>
              <a:t>34 </a:t>
            </a:r>
            <a:r>
              <a:rPr lang="en-US" sz="1600" b="0" dirty="0" smtClean="0">
                <a:solidFill>
                  <a:schemeClr val="bg2"/>
                </a:solidFill>
              </a:rPr>
              <a:t>erg s</a:t>
            </a:r>
            <a:r>
              <a:rPr lang="en-US" sz="1600" b="0" baseline="30000" dirty="0" smtClean="0">
                <a:solidFill>
                  <a:schemeClr val="bg2"/>
                </a:solidFill>
              </a:rPr>
              <a:t>-1</a:t>
            </a:r>
            <a:endParaRPr lang="en-US" sz="1600" b="0" dirty="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4" name="Groeperen 3"/>
          <p:cNvGrpSpPr/>
          <p:nvPr/>
        </p:nvGrpSpPr>
        <p:grpSpPr>
          <a:xfrm>
            <a:off x="5486400" y="2362200"/>
            <a:ext cx="3575840" cy="4392785"/>
            <a:chOff x="5486400" y="1075492"/>
            <a:chExt cx="3575840" cy="4392785"/>
          </a:xfrm>
        </p:grpSpPr>
        <p:pic>
          <p:nvPicPr>
            <p:cNvPr id="5" name="Afbeelding 4" descr="Cen X-4 Cackett 2010.jpg"/>
            <p:cNvPicPr>
              <a:picLocks noChangeAspect="1"/>
            </p:cNvPicPr>
            <p:nvPr/>
          </p:nvPicPr>
          <p:blipFill>
            <a:blip r:embed="rId2"/>
            <a:srcRect r="73715"/>
            <a:stretch>
              <a:fillRect/>
            </a:stretch>
          </p:blipFill>
          <p:spPr>
            <a:xfrm rot="5400000">
              <a:off x="6211551" y="350342"/>
              <a:ext cx="2124907" cy="3575208"/>
            </a:xfrm>
            <a:prstGeom prst="rect">
              <a:avLst/>
            </a:prstGeom>
          </p:spPr>
        </p:pic>
        <p:pic>
          <p:nvPicPr>
            <p:cNvPr id="6" name="Afbeelding 5" descr="Cen X-4 Cackett 2010.jpg"/>
            <p:cNvPicPr>
              <a:picLocks noChangeAspect="1"/>
            </p:cNvPicPr>
            <p:nvPr/>
          </p:nvPicPr>
          <p:blipFill>
            <a:blip r:embed="rId2"/>
            <a:srcRect l="49103" r="28031"/>
            <a:stretch>
              <a:fillRect/>
            </a:stretch>
          </p:blipFill>
          <p:spPr>
            <a:xfrm rot="5400000">
              <a:off x="6350400" y="2329200"/>
              <a:ext cx="1848471" cy="3575208"/>
            </a:xfrm>
            <a:prstGeom prst="rect">
              <a:avLst/>
            </a:prstGeom>
          </p:spPr>
        </p:pic>
        <p:pic>
          <p:nvPicPr>
            <p:cNvPr id="7" name="Afbeelding 6" descr="Cen X-4 Cackett 2010.jpg"/>
            <p:cNvPicPr>
              <a:picLocks noChangeAspect="1"/>
            </p:cNvPicPr>
            <p:nvPr/>
          </p:nvPicPr>
          <p:blipFill>
            <a:blip r:embed="rId2"/>
            <a:srcRect l="94569"/>
            <a:stretch>
              <a:fillRect/>
            </a:stretch>
          </p:blipFill>
          <p:spPr>
            <a:xfrm rot="5400000">
              <a:off x="7054480" y="3461121"/>
              <a:ext cx="439076" cy="3575235"/>
            </a:xfrm>
            <a:prstGeom prst="rect">
              <a:avLst/>
            </a:prstGeom>
          </p:spPr>
        </p:pic>
        <p:sp>
          <p:nvSpPr>
            <p:cNvPr id="8" name="Rechthoek 7"/>
            <p:cNvSpPr/>
            <p:nvPr/>
          </p:nvSpPr>
          <p:spPr bwMode="auto">
            <a:xfrm>
              <a:off x="5715000" y="2819400"/>
              <a:ext cx="1524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ndParaRPr>
            </a:p>
          </p:txBody>
        </p:sp>
      </p:grpSp>
      <p:sp>
        <p:nvSpPr>
          <p:cNvPr id="3" name="Tijdelijke aanduiding voor inhoud 2"/>
          <p:cNvSpPr>
            <a:spLocks noGrp="1"/>
          </p:cNvSpPr>
          <p:nvPr>
            <p:ph idx="1"/>
          </p:nvPr>
        </p:nvSpPr>
        <p:spPr>
          <a:xfrm>
            <a:off x="0" y="76200"/>
            <a:ext cx="8610600" cy="6781800"/>
          </a:xfrm>
        </p:spPr>
        <p:txBody>
          <a:bodyPr/>
          <a:lstStyle/>
          <a:p>
            <a:r>
              <a:rPr lang="en-US" sz="2800" dirty="0" smtClean="0">
                <a:solidFill>
                  <a:schemeClr val="bg2"/>
                </a:solidFill>
              </a:rPr>
              <a:t> In favor:</a:t>
            </a:r>
          </a:p>
          <a:p>
            <a:pPr lvl="1"/>
            <a:r>
              <a:rPr lang="en-US" sz="2400" dirty="0" smtClean="0">
                <a:solidFill>
                  <a:schemeClr val="bg2"/>
                </a:solidFill>
              </a:rPr>
              <a:t>Need only one mechanism to produce a power-law component in the spectrum</a:t>
            </a:r>
          </a:p>
          <a:p>
            <a:r>
              <a:rPr lang="en-US" sz="2800" dirty="0" smtClean="0">
                <a:solidFill>
                  <a:schemeClr val="bg2"/>
                </a:solidFill>
              </a:rPr>
              <a:t>Against:</a:t>
            </a:r>
          </a:p>
          <a:p>
            <a:pPr lvl="1"/>
            <a:r>
              <a:rPr lang="en-US" sz="2400" dirty="0" smtClean="0">
                <a:solidFill>
                  <a:schemeClr val="bg2"/>
                </a:solidFill>
              </a:rPr>
              <a:t>Power-law component first becomes softer to become harder again when the luminosity decreases</a:t>
            </a:r>
          </a:p>
          <a:p>
            <a:pPr lvl="2"/>
            <a:r>
              <a:rPr lang="en-US" sz="2000" dirty="0" smtClean="0">
                <a:solidFill>
                  <a:schemeClr val="bg2"/>
                </a:solidFill>
              </a:rPr>
              <a:t>In black holes the power-law becomes                                                 and stays soft when luminosity decreases</a:t>
            </a:r>
          </a:p>
          <a:p>
            <a:pPr lvl="1"/>
            <a:r>
              <a:rPr lang="en-US" sz="2400" dirty="0" smtClean="0">
                <a:solidFill>
                  <a:schemeClr val="bg2"/>
                </a:solidFill>
              </a:rPr>
              <a:t>Intimate connection between the soft                                      and the hard power-law components</a:t>
            </a:r>
          </a:p>
          <a:p>
            <a:pPr lvl="2"/>
            <a:r>
              <a:rPr lang="en-US" sz="2000" dirty="0" smtClean="0">
                <a:solidFill>
                  <a:schemeClr val="bg2"/>
                </a:solidFill>
              </a:rPr>
              <a:t>Roughly equal flux (0.5-10 </a:t>
            </a:r>
            <a:r>
              <a:rPr lang="en-US" sz="2000" dirty="0" err="1" smtClean="0">
                <a:solidFill>
                  <a:schemeClr val="bg2"/>
                </a:solidFill>
              </a:rPr>
              <a:t>keV</a:t>
            </a:r>
            <a:r>
              <a:rPr lang="en-US" sz="2000" dirty="0" smtClean="0">
                <a:solidFill>
                  <a:schemeClr val="bg2"/>
                </a:solidFill>
              </a:rPr>
              <a:t>) in both                                components over a large range of                                            luminosities</a:t>
            </a:r>
          </a:p>
          <a:p>
            <a:pPr lvl="2"/>
            <a:r>
              <a:rPr lang="en-US" sz="2000" dirty="0" smtClean="0">
                <a:solidFill>
                  <a:schemeClr val="bg2"/>
                </a:solidFill>
              </a:rPr>
              <a:t>Likely soft and hard components originate                                              from the same physical process</a:t>
            </a:r>
          </a:p>
          <a:p>
            <a:pPr lvl="2"/>
            <a:endParaRPr lang="en-US" dirty="0" smtClean="0">
              <a:solidFill>
                <a:schemeClr val="bg2"/>
              </a:solidFill>
            </a:endParaRPr>
          </a:p>
        </p:txBody>
      </p:sp>
      <p:sp>
        <p:nvSpPr>
          <p:cNvPr id="9" name="Tekstvak 8"/>
          <p:cNvSpPr txBox="1"/>
          <p:nvPr/>
        </p:nvSpPr>
        <p:spPr>
          <a:xfrm>
            <a:off x="6172200" y="5970415"/>
            <a:ext cx="1530750" cy="307777"/>
          </a:xfrm>
          <a:prstGeom prst="rect">
            <a:avLst/>
          </a:prstGeom>
          <a:noFill/>
        </p:spPr>
        <p:txBody>
          <a:bodyPr wrap="none" rtlCol="0">
            <a:spAutoFit/>
          </a:bodyPr>
          <a:lstStyle/>
          <a:p>
            <a:r>
              <a:rPr lang="en-US" sz="1400" b="0" dirty="0" err="1" smtClean="0">
                <a:solidFill>
                  <a:schemeClr val="bg2"/>
                </a:solidFill>
              </a:rPr>
              <a:t>Cackett</a:t>
            </a:r>
            <a:r>
              <a:rPr lang="en-US" sz="1400" b="0" dirty="0" smtClean="0">
                <a:solidFill>
                  <a:schemeClr val="bg2"/>
                </a:solidFill>
              </a:rPr>
              <a:t> et al. 2010</a:t>
            </a:r>
            <a:endParaRPr lang="en-US" sz="1400" b="0"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62000" y="381000"/>
            <a:ext cx="7772400" cy="6096000"/>
          </a:xfrm>
        </p:spPr>
        <p:txBody>
          <a:bodyPr/>
          <a:lstStyle/>
          <a:p>
            <a:r>
              <a:rPr lang="en-US" dirty="0" smtClean="0">
                <a:solidFill>
                  <a:schemeClr val="bg2"/>
                </a:solidFill>
              </a:rPr>
              <a:t>Second option: power-law comes from different physical mechanisms</a:t>
            </a:r>
          </a:p>
          <a:p>
            <a:pPr lvl="1"/>
            <a:r>
              <a:rPr lang="en-US" sz="2400" dirty="0" smtClean="0">
                <a:solidFill>
                  <a:schemeClr val="bg2"/>
                </a:solidFill>
              </a:rPr>
              <a:t>Maybe up to three different mechanisms</a:t>
            </a:r>
          </a:p>
          <a:p>
            <a:pPr lvl="1"/>
            <a:endParaRPr lang="en-US" sz="2400"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endParaRPr lang="en-US" dirty="0" smtClean="0">
              <a:solidFill>
                <a:schemeClr val="bg2"/>
              </a:solidFill>
            </a:endParaRPr>
          </a:p>
          <a:p>
            <a:pPr>
              <a:buNone/>
            </a:pPr>
            <a:endParaRPr lang="en-US" dirty="0" smtClean="0">
              <a:solidFill>
                <a:schemeClr val="bg2"/>
              </a:solidFill>
            </a:endParaRPr>
          </a:p>
          <a:p>
            <a:r>
              <a:rPr lang="en-US" dirty="0" smtClean="0">
                <a:solidFill>
                  <a:schemeClr val="bg2"/>
                </a:solidFill>
              </a:rPr>
              <a:t>Currently no conclusive answer!</a:t>
            </a:r>
          </a:p>
        </p:txBody>
      </p:sp>
      <p:sp>
        <p:nvSpPr>
          <p:cNvPr id="22" name="Line 49"/>
          <p:cNvSpPr>
            <a:spLocks noChangeShapeType="1"/>
          </p:cNvSpPr>
          <p:nvPr/>
        </p:nvSpPr>
        <p:spPr bwMode="auto">
          <a:xfrm>
            <a:off x="457200" y="5257800"/>
            <a:ext cx="6019800" cy="0"/>
          </a:xfrm>
          <a:prstGeom prst="line">
            <a:avLst/>
          </a:prstGeom>
          <a:noFill/>
          <a:ln w="25400">
            <a:solidFill>
              <a:schemeClr val="bg2"/>
            </a:solidFill>
            <a:round/>
            <a:headEnd/>
            <a:tailEnd type="stealth" w="lg" len="lg"/>
          </a:ln>
        </p:spPr>
        <p:txBody>
          <a:bodyPr wrap="none" anchor="ctr">
            <a:prstTxWarp prst="textNoShape">
              <a:avLst/>
            </a:prstTxWarp>
          </a:bodyPr>
          <a:lstStyle/>
          <a:p>
            <a:endParaRPr lang="nl-NL">
              <a:solidFill>
                <a:srgbClr val="000000"/>
              </a:solidFill>
            </a:endParaRPr>
          </a:p>
        </p:txBody>
      </p:sp>
      <p:sp>
        <p:nvSpPr>
          <p:cNvPr id="23" name="Text Box 50"/>
          <p:cNvSpPr txBox="1">
            <a:spLocks noChangeArrowheads="1"/>
          </p:cNvSpPr>
          <p:nvPr/>
        </p:nvSpPr>
        <p:spPr bwMode="auto">
          <a:xfrm>
            <a:off x="2576512" y="4953000"/>
            <a:ext cx="1690688" cy="276225"/>
          </a:xfrm>
          <a:prstGeom prst="rect">
            <a:avLst/>
          </a:prstGeom>
          <a:noFill/>
          <a:ln w="9525">
            <a:noFill/>
            <a:miter lim="800000"/>
            <a:headEnd/>
            <a:tailEnd/>
          </a:ln>
        </p:spPr>
        <p:txBody>
          <a:bodyPr wrap="none">
            <a:prstTxWarp prst="textNoShape">
              <a:avLst/>
            </a:prstTxWarp>
            <a:spAutoFit/>
          </a:bodyPr>
          <a:lstStyle/>
          <a:p>
            <a:r>
              <a:rPr lang="en-US" sz="1200" dirty="0">
                <a:solidFill>
                  <a:srgbClr val="000000"/>
                </a:solidFill>
              </a:rPr>
              <a:t>Decreasing luminosity</a:t>
            </a:r>
          </a:p>
        </p:txBody>
      </p:sp>
      <p:sp>
        <p:nvSpPr>
          <p:cNvPr id="24" name="Line 20"/>
          <p:cNvSpPr>
            <a:spLocks noChangeAspect="1" noChangeShapeType="1"/>
          </p:cNvSpPr>
          <p:nvPr/>
        </p:nvSpPr>
        <p:spPr bwMode="auto">
          <a:xfrm>
            <a:off x="7137400" y="3048000"/>
            <a:ext cx="0" cy="125412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25" name="Line 21"/>
          <p:cNvSpPr>
            <a:spLocks noChangeAspect="1" noChangeShapeType="1"/>
          </p:cNvSpPr>
          <p:nvPr/>
        </p:nvSpPr>
        <p:spPr bwMode="auto">
          <a:xfrm>
            <a:off x="7137400" y="4302125"/>
            <a:ext cx="1549400"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26" name="Text Box 22"/>
          <p:cNvSpPr txBox="1">
            <a:spLocks noChangeAspect="1" noChangeArrowheads="1"/>
          </p:cNvSpPr>
          <p:nvPr/>
        </p:nvSpPr>
        <p:spPr bwMode="auto">
          <a:xfrm>
            <a:off x="6705600" y="3349823"/>
            <a:ext cx="390852" cy="307777"/>
          </a:xfrm>
          <a:prstGeom prst="rect">
            <a:avLst/>
          </a:prstGeom>
          <a:noFill/>
          <a:ln w="19050">
            <a:noFill/>
            <a:miter lim="800000"/>
            <a:headEnd/>
            <a:tailEnd/>
          </a:ln>
        </p:spPr>
        <p:txBody>
          <a:bodyPr wrap="none">
            <a:prstTxWarp prst="textNoShape">
              <a:avLst/>
            </a:prstTxWarp>
            <a:spAutoFit/>
          </a:bodyPr>
          <a:lstStyle/>
          <a:p>
            <a:r>
              <a:rPr lang="en-US" sz="1400" dirty="0">
                <a:solidFill>
                  <a:srgbClr val="000000"/>
                </a:solidFill>
              </a:rPr>
              <a:t>L</a:t>
            </a:r>
            <a:r>
              <a:rPr lang="en-US" sz="1400" baseline="-25000" dirty="0">
                <a:solidFill>
                  <a:srgbClr val="000000"/>
                </a:solidFill>
              </a:rPr>
              <a:t>X</a:t>
            </a:r>
            <a:endParaRPr lang="en-US" sz="1400" dirty="0">
              <a:solidFill>
                <a:srgbClr val="000000"/>
              </a:solidFill>
            </a:endParaRPr>
          </a:p>
        </p:txBody>
      </p:sp>
      <p:sp>
        <p:nvSpPr>
          <p:cNvPr id="27" name="Text Box 23"/>
          <p:cNvSpPr txBox="1">
            <a:spLocks noChangeAspect="1" noChangeArrowheads="1"/>
          </p:cNvSpPr>
          <p:nvPr/>
        </p:nvSpPr>
        <p:spPr bwMode="auto">
          <a:xfrm>
            <a:off x="7700963" y="4467225"/>
            <a:ext cx="747712" cy="304800"/>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Energy</a:t>
            </a:r>
          </a:p>
        </p:txBody>
      </p:sp>
      <p:sp>
        <p:nvSpPr>
          <p:cNvPr id="28" name="Freeform 24"/>
          <p:cNvSpPr>
            <a:spLocks noChangeAspect="1"/>
          </p:cNvSpPr>
          <p:nvPr/>
        </p:nvSpPr>
        <p:spPr bwMode="auto">
          <a:xfrm>
            <a:off x="7264400" y="3335338"/>
            <a:ext cx="547688" cy="803275"/>
          </a:xfrm>
          <a:custGeom>
            <a:avLst/>
            <a:gdLst>
              <a:gd name="T0" fmla="*/ 0 w 480"/>
              <a:gd name="T1" fmla="*/ 512 h 704"/>
              <a:gd name="T2" fmla="*/ 144 w 480"/>
              <a:gd name="T3" fmla="*/ 32 h 704"/>
              <a:gd name="T4" fmla="*/ 480 w 480"/>
              <a:gd name="T5" fmla="*/ 704 h 704"/>
              <a:gd name="T6" fmla="*/ 0 60000 65536"/>
              <a:gd name="T7" fmla="*/ 0 60000 65536"/>
              <a:gd name="T8" fmla="*/ 0 60000 65536"/>
              <a:gd name="T9" fmla="*/ 0 w 480"/>
              <a:gd name="T10" fmla="*/ 0 h 704"/>
              <a:gd name="T11" fmla="*/ 480 w 480"/>
              <a:gd name="T12" fmla="*/ 704 h 704"/>
            </a:gdLst>
            <a:ahLst/>
            <a:cxnLst>
              <a:cxn ang="T6">
                <a:pos x="T0" y="T1"/>
              </a:cxn>
              <a:cxn ang="T7">
                <a:pos x="T2" y="T3"/>
              </a:cxn>
              <a:cxn ang="T8">
                <a:pos x="T4" y="T5"/>
              </a:cxn>
            </a:cxnLst>
            <a:rect l="T9" t="T10" r="T11" b="T12"/>
            <a:pathLst>
              <a:path w="480" h="704">
                <a:moveTo>
                  <a:pt x="0" y="512"/>
                </a:moveTo>
                <a:cubicBezTo>
                  <a:pt x="32" y="256"/>
                  <a:pt x="64" y="0"/>
                  <a:pt x="144" y="32"/>
                </a:cubicBezTo>
                <a:cubicBezTo>
                  <a:pt x="224" y="64"/>
                  <a:pt x="424" y="592"/>
                  <a:pt x="480" y="704"/>
                </a:cubicBezTo>
              </a:path>
            </a:pathLst>
          </a:cu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30" name="Line 20"/>
          <p:cNvSpPr>
            <a:spLocks noChangeAspect="1" noChangeShapeType="1"/>
          </p:cNvSpPr>
          <p:nvPr/>
        </p:nvSpPr>
        <p:spPr bwMode="auto">
          <a:xfrm>
            <a:off x="7137400" y="4800600"/>
            <a:ext cx="0" cy="128270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31" name="Line 21"/>
          <p:cNvSpPr>
            <a:spLocks noChangeAspect="1" noChangeShapeType="1"/>
          </p:cNvSpPr>
          <p:nvPr/>
        </p:nvSpPr>
        <p:spPr bwMode="auto">
          <a:xfrm>
            <a:off x="7137400" y="6083300"/>
            <a:ext cx="1549400"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32" name="Text Box 22"/>
          <p:cNvSpPr txBox="1">
            <a:spLocks noChangeAspect="1" noChangeArrowheads="1"/>
          </p:cNvSpPr>
          <p:nvPr/>
        </p:nvSpPr>
        <p:spPr bwMode="auto">
          <a:xfrm>
            <a:off x="6705600" y="5102423"/>
            <a:ext cx="390852" cy="307777"/>
          </a:xfrm>
          <a:prstGeom prst="rect">
            <a:avLst/>
          </a:prstGeom>
          <a:noFill/>
          <a:ln w="19050">
            <a:noFill/>
            <a:miter lim="800000"/>
            <a:headEnd/>
            <a:tailEnd/>
          </a:ln>
        </p:spPr>
        <p:txBody>
          <a:bodyPr wrap="none">
            <a:prstTxWarp prst="textNoShape">
              <a:avLst/>
            </a:prstTxWarp>
            <a:spAutoFit/>
          </a:bodyPr>
          <a:lstStyle/>
          <a:p>
            <a:r>
              <a:rPr lang="en-US" sz="1400" dirty="0">
                <a:solidFill>
                  <a:srgbClr val="000000"/>
                </a:solidFill>
              </a:rPr>
              <a:t>L</a:t>
            </a:r>
            <a:r>
              <a:rPr lang="en-US" sz="1400" baseline="-25000" dirty="0">
                <a:solidFill>
                  <a:srgbClr val="000000"/>
                </a:solidFill>
              </a:rPr>
              <a:t>X</a:t>
            </a:r>
            <a:endParaRPr lang="en-US" sz="1400" dirty="0">
              <a:solidFill>
                <a:srgbClr val="000000"/>
              </a:solidFill>
            </a:endParaRPr>
          </a:p>
        </p:txBody>
      </p:sp>
      <p:sp>
        <p:nvSpPr>
          <p:cNvPr id="33" name="Text Box 23"/>
          <p:cNvSpPr txBox="1">
            <a:spLocks noChangeAspect="1" noChangeArrowheads="1"/>
          </p:cNvSpPr>
          <p:nvPr/>
        </p:nvSpPr>
        <p:spPr bwMode="auto">
          <a:xfrm>
            <a:off x="7700963" y="6248400"/>
            <a:ext cx="747712" cy="304800"/>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Energy</a:t>
            </a:r>
          </a:p>
        </p:txBody>
      </p:sp>
      <p:sp>
        <p:nvSpPr>
          <p:cNvPr id="35" name="Line 25"/>
          <p:cNvSpPr>
            <a:spLocks noChangeAspect="1" noChangeShapeType="1"/>
          </p:cNvSpPr>
          <p:nvPr/>
        </p:nvSpPr>
        <p:spPr bwMode="auto">
          <a:xfrm>
            <a:off x="7286727" y="5334001"/>
            <a:ext cx="1017486" cy="31115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cxnSp>
        <p:nvCxnSpPr>
          <p:cNvPr id="37" name="Rechte verbindingslijn met pijl 36"/>
          <p:cNvCxnSpPr/>
          <p:nvPr/>
        </p:nvCxnSpPr>
        <p:spPr bwMode="auto">
          <a:xfrm rot="5400000" flipH="1" flipV="1">
            <a:off x="5791200" y="2286000"/>
            <a:ext cx="1219200" cy="762000"/>
          </a:xfrm>
          <a:prstGeom prst="straightConnector1">
            <a:avLst/>
          </a:prstGeom>
          <a:noFill/>
          <a:ln w="9525" cap="flat" cmpd="sng" algn="ctr">
            <a:solidFill>
              <a:schemeClr val="bg2"/>
            </a:solidFill>
            <a:prstDash val="solid"/>
            <a:round/>
            <a:headEnd type="none" w="med" len="med"/>
            <a:tailEnd type="arrow"/>
          </a:ln>
          <a:effectLst/>
        </p:spPr>
      </p:cxnSp>
      <p:cxnSp>
        <p:nvCxnSpPr>
          <p:cNvPr id="38" name="Rechte verbindingslijn met pijl 37"/>
          <p:cNvCxnSpPr>
            <a:endCxn id="32" idx="1"/>
          </p:cNvCxnSpPr>
          <p:nvPr/>
        </p:nvCxnSpPr>
        <p:spPr bwMode="auto">
          <a:xfrm rot="16200000" flipH="1">
            <a:off x="5677644" y="4228356"/>
            <a:ext cx="1370112" cy="685800"/>
          </a:xfrm>
          <a:prstGeom prst="straightConnector1">
            <a:avLst/>
          </a:prstGeom>
          <a:noFill/>
          <a:ln w="9525" cap="flat" cmpd="sng" algn="ctr">
            <a:solidFill>
              <a:schemeClr val="bg2"/>
            </a:solidFill>
            <a:prstDash val="solid"/>
            <a:round/>
            <a:headEnd type="none" w="med" len="med"/>
            <a:tailEnd type="arrow"/>
          </a:ln>
          <a:effectLst/>
        </p:spPr>
      </p:cxnSp>
      <p:sp>
        <p:nvSpPr>
          <p:cNvPr id="40" name="Line 28"/>
          <p:cNvSpPr>
            <a:spLocks noChangeAspect="1" noChangeShapeType="1"/>
          </p:cNvSpPr>
          <p:nvPr/>
        </p:nvSpPr>
        <p:spPr bwMode="auto">
          <a:xfrm>
            <a:off x="784225" y="2328863"/>
            <a:ext cx="0" cy="207962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41" name="Line 29"/>
          <p:cNvSpPr>
            <a:spLocks noChangeAspect="1" noChangeShapeType="1"/>
          </p:cNvSpPr>
          <p:nvPr/>
        </p:nvSpPr>
        <p:spPr bwMode="auto">
          <a:xfrm>
            <a:off x="784225" y="4406900"/>
            <a:ext cx="1550988"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42" name="Text Box 30"/>
          <p:cNvSpPr txBox="1">
            <a:spLocks noChangeAspect="1" noChangeArrowheads="1"/>
          </p:cNvSpPr>
          <p:nvPr/>
        </p:nvSpPr>
        <p:spPr bwMode="auto">
          <a:xfrm>
            <a:off x="457200" y="3105150"/>
            <a:ext cx="390852" cy="307777"/>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L</a:t>
            </a:r>
            <a:r>
              <a:rPr lang="en-US" sz="1400" baseline="-25000">
                <a:solidFill>
                  <a:srgbClr val="000000"/>
                </a:solidFill>
              </a:rPr>
              <a:t>X</a:t>
            </a:r>
            <a:endParaRPr lang="en-US" sz="1400">
              <a:solidFill>
                <a:srgbClr val="000000"/>
              </a:solidFill>
            </a:endParaRPr>
          </a:p>
        </p:txBody>
      </p:sp>
      <p:sp>
        <p:nvSpPr>
          <p:cNvPr id="43" name="Text Box 31"/>
          <p:cNvSpPr txBox="1">
            <a:spLocks noChangeAspect="1" noChangeArrowheads="1"/>
          </p:cNvSpPr>
          <p:nvPr/>
        </p:nvSpPr>
        <p:spPr bwMode="auto">
          <a:xfrm>
            <a:off x="1287463" y="4572000"/>
            <a:ext cx="747712" cy="304800"/>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Energy</a:t>
            </a:r>
          </a:p>
        </p:txBody>
      </p:sp>
      <p:sp>
        <p:nvSpPr>
          <p:cNvPr id="44" name="Freeform 32"/>
          <p:cNvSpPr>
            <a:spLocks noChangeAspect="1"/>
          </p:cNvSpPr>
          <p:nvPr/>
        </p:nvSpPr>
        <p:spPr bwMode="auto">
          <a:xfrm>
            <a:off x="1003300" y="2947988"/>
            <a:ext cx="547688" cy="803275"/>
          </a:xfrm>
          <a:custGeom>
            <a:avLst/>
            <a:gdLst>
              <a:gd name="T0" fmla="*/ 0 w 480"/>
              <a:gd name="T1" fmla="*/ 512 h 704"/>
              <a:gd name="T2" fmla="*/ 144 w 480"/>
              <a:gd name="T3" fmla="*/ 32 h 704"/>
              <a:gd name="T4" fmla="*/ 480 w 480"/>
              <a:gd name="T5" fmla="*/ 704 h 704"/>
              <a:gd name="T6" fmla="*/ 0 60000 65536"/>
              <a:gd name="T7" fmla="*/ 0 60000 65536"/>
              <a:gd name="T8" fmla="*/ 0 60000 65536"/>
              <a:gd name="T9" fmla="*/ 0 w 480"/>
              <a:gd name="T10" fmla="*/ 0 h 704"/>
              <a:gd name="T11" fmla="*/ 480 w 480"/>
              <a:gd name="T12" fmla="*/ 704 h 704"/>
            </a:gdLst>
            <a:ahLst/>
            <a:cxnLst>
              <a:cxn ang="T6">
                <a:pos x="T0" y="T1"/>
              </a:cxn>
              <a:cxn ang="T7">
                <a:pos x="T2" y="T3"/>
              </a:cxn>
              <a:cxn ang="T8">
                <a:pos x="T4" y="T5"/>
              </a:cxn>
            </a:cxnLst>
            <a:rect l="T9" t="T10" r="T11" b="T12"/>
            <a:pathLst>
              <a:path w="480" h="704">
                <a:moveTo>
                  <a:pt x="0" y="512"/>
                </a:moveTo>
                <a:cubicBezTo>
                  <a:pt x="32" y="256"/>
                  <a:pt x="64" y="0"/>
                  <a:pt x="144" y="32"/>
                </a:cubicBezTo>
                <a:cubicBezTo>
                  <a:pt x="224" y="64"/>
                  <a:pt x="424" y="592"/>
                  <a:pt x="480" y="704"/>
                </a:cubicBezTo>
              </a:path>
            </a:pathLst>
          </a:cu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45" name="Line 33"/>
          <p:cNvSpPr>
            <a:spLocks noChangeAspect="1" noChangeShapeType="1"/>
          </p:cNvSpPr>
          <p:nvPr/>
        </p:nvSpPr>
        <p:spPr bwMode="auto">
          <a:xfrm>
            <a:off x="1073150" y="2328863"/>
            <a:ext cx="984250" cy="1093787"/>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46" name="Line 34"/>
          <p:cNvSpPr>
            <a:spLocks noChangeAspect="1" noChangeShapeType="1"/>
          </p:cNvSpPr>
          <p:nvPr/>
        </p:nvSpPr>
        <p:spPr bwMode="auto">
          <a:xfrm>
            <a:off x="2681288" y="2314575"/>
            <a:ext cx="0" cy="209232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47" name="Line 35"/>
          <p:cNvSpPr>
            <a:spLocks noChangeAspect="1" noChangeShapeType="1"/>
          </p:cNvSpPr>
          <p:nvPr/>
        </p:nvSpPr>
        <p:spPr bwMode="auto">
          <a:xfrm>
            <a:off x="2681288" y="4406900"/>
            <a:ext cx="1549400"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48" name="Text Box 36"/>
          <p:cNvSpPr txBox="1">
            <a:spLocks noChangeAspect="1" noChangeArrowheads="1"/>
          </p:cNvSpPr>
          <p:nvPr/>
        </p:nvSpPr>
        <p:spPr bwMode="auto">
          <a:xfrm>
            <a:off x="2362200" y="3105150"/>
            <a:ext cx="390852" cy="307777"/>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L</a:t>
            </a:r>
            <a:r>
              <a:rPr lang="en-US" sz="1400" baseline="-25000">
                <a:solidFill>
                  <a:srgbClr val="000000"/>
                </a:solidFill>
              </a:rPr>
              <a:t>X</a:t>
            </a:r>
            <a:endParaRPr lang="en-US" sz="1400">
              <a:solidFill>
                <a:srgbClr val="000000"/>
              </a:solidFill>
            </a:endParaRPr>
          </a:p>
        </p:txBody>
      </p:sp>
      <p:sp>
        <p:nvSpPr>
          <p:cNvPr id="49" name="Text Box 37"/>
          <p:cNvSpPr txBox="1">
            <a:spLocks noChangeAspect="1" noChangeArrowheads="1"/>
          </p:cNvSpPr>
          <p:nvPr/>
        </p:nvSpPr>
        <p:spPr bwMode="auto">
          <a:xfrm>
            <a:off x="3257550" y="4572000"/>
            <a:ext cx="747713" cy="304800"/>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Energy</a:t>
            </a:r>
          </a:p>
        </p:txBody>
      </p:sp>
      <p:sp>
        <p:nvSpPr>
          <p:cNvPr id="50" name="Freeform 38"/>
          <p:cNvSpPr>
            <a:spLocks noChangeAspect="1"/>
          </p:cNvSpPr>
          <p:nvPr/>
        </p:nvSpPr>
        <p:spPr bwMode="auto">
          <a:xfrm>
            <a:off x="2863850" y="3222625"/>
            <a:ext cx="546100" cy="801688"/>
          </a:xfrm>
          <a:custGeom>
            <a:avLst/>
            <a:gdLst>
              <a:gd name="T0" fmla="*/ 0 w 480"/>
              <a:gd name="T1" fmla="*/ 512 h 704"/>
              <a:gd name="T2" fmla="*/ 144 w 480"/>
              <a:gd name="T3" fmla="*/ 32 h 704"/>
              <a:gd name="T4" fmla="*/ 480 w 480"/>
              <a:gd name="T5" fmla="*/ 704 h 704"/>
              <a:gd name="T6" fmla="*/ 0 60000 65536"/>
              <a:gd name="T7" fmla="*/ 0 60000 65536"/>
              <a:gd name="T8" fmla="*/ 0 60000 65536"/>
              <a:gd name="T9" fmla="*/ 0 w 480"/>
              <a:gd name="T10" fmla="*/ 0 h 704"/>
              <a:gd name="T11" fmla="*/ 480 w 480"/>
              <a:gd name="T12" fmla="*/ 704 h 704"/>
            </a:gdLst>
            <a:ahLst/>
            <a:cxnLst>
              <a:cxn ang="T6">
                <a:pos x="T0" y="T1"/>
              </a:cxn>
              <a:cxn ang="T7">
                <a:pos x="T2" y="T3"/>
              </a:cxn>
              <a:cxn ang="T8">
                <a:pos x="T4" y="T5"/>
              </a:cxn>
            </a:cxnLst>
            <a:rect l="T9" t="T10" r="T11" b="T12"/>
            <a:pathLst>
              <a:path w="480" h="704">
                <a:moveTo>
                  <a:pt x="0" y="512"/>
                </a:moveTo>
                <a:cubicBezTo>
                  <a:pt x="32" y="256"/>
                  <a:pt x="64" y="0"/>
                  <a:pt x="144" y="32"/>
                </a:cubicBezTo>
                <a:cubicBezTo>
                  <a:pt x="224" y="64"/>
                  <a:pt x="424" y="592"/>
                  <a:pt x="480" y="704"/>
                </a:cubicBezTo>
              </a:path>
            </a:pathLst>
          </a:cu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51" name="Line 39"/>
          <p:cNvSpPr>
            <a:spLocks noChangeAspect="1" noChangeShapeType="1"/>
          </p:cNvSpPr>
          <p:nvPr/>
        </p:nvSpPr>
        <p:spPr bwMode="auto">
          <a:xfrm>
            <a:off x="4614863" y="2314575"/>
            <a:ext cx="0" cy="209232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52" name="Line 40"/>
          <p:cNvSpPr>
            <a:spLocks noChangeAspect="1" noChangeShapeType="1"/>
          </p:cNvSpPr>
          <p:nvPr/>
        </p:nvSpPr>
        <p:spPr bwMode="auto">
          <a:xfrm>
            <a:off x="4614863" y="4406900"/>
            <a:ext cx="1549400"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53" name="Text Box 41"/>
          <p:cNvSpPr txBox="1">
            <a:spLocks noChangeAspect="1" noChangeArrowheads="1"/>
          </p:cNvSpPr>
          <p:nvPr/>
        </p:nvSpPr>
        <p:spPr bwMode="auto">
          <a:xfrm>
            <a:off x="4267200" y="3105150"/>
            <a:ext cx="390852" cy="307777"/>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L</a:t>
            </a:r>
            <a:r>
              <a:rPr lang="en-US" sz="1400" baseline="-25000">
                <a:solidFill>
                  <a:srgbClr val="000000"/>
                </a:solidFill>
              </a:rPr>
              <a:t>X</a:t>
            </a:r>
            <a:endParaRPr lang="en-US" sz="1400">
              <a:solidFill>
                <a:srgbClr val="000000"/>
              </a:solidFill>
            </a:endParaRPr>
          </a:p>
        </p:txBody>
      </p:sp>
      <p:sp>
        <p:nvSpPr>
          <p:cNvPr id="54" name="Text Box 42"/>
          <p:cNvSpPr txBox="1">
            <a:spLocks noChangeAspect="1" noChangeArrowheads="1"/>
          </p:cNvSpPr>
          <p:nvPr/>
        </p:nvSpPr>
        <p:spPr bwMode="auto">
          <a:xfrm>
            <a:off x="5178425" y="4572000"/>
            <a:ext cx="747713" cy="304800"/>
          </a:xfrm>
          <a:prstGeom prst="rect">
            <a:avLst/>
          </a:prstGeom>
          <a:noFill/>
          <a:ln w="19050">
            <a:noFill/>
            <a:miter lim="800000"/>
            <a:headEnd/>
            <a:tailEnd/>
          </a:ln>
        </p:spPr>
        <p:txBody>
          <a:bodyPr wrap="none">
            <a:prstTxWarp prst="textNoShape">
              <a:avLst/>
            </a:prstTxWarp>
            <a:spAutoFit/>
          </a:bodyPr>
          <a:lstStyle/>
          <a:p>
            <a:r>
              <a:rPr lang="en-US" sz="1400">
                <a:solidFill>
                  <a:srgbClr val="000000"/>
                </a:solidFill>
              </a:rPr>
              <a:t>Energy</a:t>
            </a:r>
          </a:p>
        </p:txBody>
      </p:sp>
      <p:sp>
        <p:nvSpPr>
          <p:cNvPr id="55" name="Freeform 43"/>
          <p:cNvSpPr>
            <a:spLocks noChangeAspect="1"/>
          </p:cNvSpPr>
          <p:nvPr/>
        </p:nvSpPr>
        <p:spPr bwMode="auto">
          <a:xfrm>
            <a:off x="4741863" y="3440113"/>
            <a:ext cx="547687" cy="803275"/>
          </a:xfrm>
          <a:custGeom>
            <a:avLst/>
            <a:gdLst>
              <a:gd name="T0" fmla="*/ 0 w 480"/>
              <a:gd name="T1" fmla="*/ 512 h 704"/>
              <a:gd name="T2" fmla="*/ 144 w 480"/>
              <a:gd name="T3" fmla="*/ 32 h 704"/>
              <a:gd name="T4" fmla="*/ 480 w 480"/>
              <a:gd name="T5" fmla="*/ 704 h 704"/>
              <a:gd name="T6" fmla="*/ 0 60000 65536"/>
              <a:gd name="T7" fmla="*/ 0 60000 65536"/>
              <a:gd name="T8" fmla="*/ 0 60000 65536"/>
              <a:gd name="T9" fmla="*/ 0 w 480"/>
              <a:gd name="T10" fmla="*/ 0 h 704"/>
              <a:gd name="T11" fmla="*/ 480 w 480"/>
              <a:gd name="T12" fmla="*/ 704 h 704"/>
            </a:gdLst>
            <a:ahLst/>
            <a:cxnLst>
              <a:cxn ang="T6">
                <a:pos x="T0" y="T1"/>
              </a:cxn>
              <a:cxn ang="T7">
                <a:pos x="T2" y="T3"/>
              </a:cxn>
              <a:cxn ang="T8">
                <a:pos x="T4" y="T5"/>
              </a:cxn>
            </a:cxnLst>
            <a:rect l="T9" t="T10" r="T11" b="T12"/>
            <a:pathLst>
              <a:path w="480" h="704">
                <a:moveTo>
                  <a:pt x="0" y="512"/>
                </a:moveTo>
                <a:cubicBezTo>
                  <a:pt x="32" y="256"/>
                  <a:pt x="64" y="0"/>
                  <a:pt x="144" y="32"/>
                </a:cubicBezTo>
                <a:cubicBezTo>
                  <a:pt x="224" y="64"/>
                  <a:pt x="424" y="592"/>
                  <a:pt x="480" y="704"/>
                </a:cubicBezTo>
              </a:path>
            </a:pathLst>
          </a:cu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56" name="Line 44"/>
          <p:cNvSpPr>
            <a:spLocks noChangeAspect="1" noChangeShapeType="1"/>
          </p:cNvSpPr>
          <p:nvPr/>
        </p:nvSpPr>
        <p:spPr bwMode="auto">
          <a:xfrm>
            <a:off x="5070475" y="3751263"/>
            <a:ext cx="711200" cy="217487"/>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57" name="Line 45"/>
          <p:cNvSpPr>
            <a:spLocks noChangeAspect="1" noChangeShapeType="1"/>
          </p:cNvSpPr>
          <p:nvPr/>
        </p:nvSpPr>
        <p:spPr bwMode="auto">
          <a:xfrm>
            <a:off x="3192463" y="3532188"/>
            <a:ext cx="711200" cy="21907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58" name="Line 46"/>
          <p:cNvSpPr>
            <a:spLocks noChangeAspect="1" noChangeShapeType="1"/>
          </p:cNvSpPr>
          <p:nvPr/>
        </p:nvSpPr>
        <p:spPr bwMode="auto">
          <a:xfrm>
            <a:off x="1331913" y="3257550"/>
            <a:ext cx="711200" cy="21907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59" name="Line 55"/>
          <p:cNvSpPr>
            <a:spLocks noChangeAspect="1" noChangeShapeType="1"/>
          </p:cNvSpPr>
          <p:nvPr/>
        </p:nvSpPr>
        <p:spPr bwMode="auto">
          <a:xfrm>
            <a:off x="2895600" y="2882900"/>
            <a:ext cx="984250" cy="1093788"/>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60" name="Line 56"/>
          <p:cNvSpPr>
            <a:spLocks noChangeAspect="1" noChangeShapeType="1"/>
          </p:cNvSpPr>
          <p:nvPr/>
        </p:nvSpPr>
        <p:spPr bwMode="auto">
          <a:xfrm>
            <a:off x="4876800" y="3770313"/>
            <a:ext cx="573088" cy="636587"/>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61" name="Tekstvak 60"/>
          <p:cNvSpPr txBox="1"/>
          <p:nvPr/>
        </p:nvSpPr>
        <p:spPr>
          <a:xfrm>
            <a:off x="6316494" y="4191000"/>
            <a:ext cx="312906" cy="400110"/>
          </a:xfrm>
          <a:prstGeom prst="rect">
            <a:avLst/>
          </a:prstGeom>
          <a:noFill/>
        </p:spPr>
        <p:txBody>
          <a:bodyPr wrap="none" rtlCol="0">
            <a:spAutoFit/>
          </a:bodyPr>
          <a:lstStyle/>
          <a:p>
            <a:r>
              <a:rPr lang="en-US" sz="2000" dirty="0" smtClean="0">
                <a:solidFill>
                  <a:srgbClr val="000000"/>
                </a:solidFill>
              </a:rPr>
              <a:t>?</a:t>
            </a:r>
            <a:endParaRPr lang="en-US" dirty="0">
              <a:solidFill>
                <a:srgbClr val="000000"/>
              </a:solidFill>
            </a:endParaRPr>
          </a:p>
        </p:txBody>
      </p:sp>
      <p:sp>
        <p:nvSpPr>
          <p:cNvPr id="39" name="Line 39"/>
          <p:cNvSpPr>
            <a:spLocks noChangeAspect="1" noChangeShapeType="1"/>
          </p:cNvSpPr>
          <p:nvPr/>
        </p:nvSpPr>
        <p:spPr bwMode="auto">
          <a:xfrm>
            <a:off x="7129463" y="1295400"/>
            <a:ext cx="0" cy="1330325"/>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62" name="Line 40"/>
          <p:cNvSpPr>
            <a:spLocks noChangeAspect="1" noChangeShapeType="1"/>
          </p:cNvSpPr>
          <p:nvPr/>
        </p:nvSpPr>
        <p:spPr bwMode="auto">
          <a:xfrm>
            <a:off x="7129463" y="2625725"/>
            <a:ext cx="1549400" cy="0"/>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63" name="Text Box 41"/>
          <p:cNvSpPr txBox="1">
            <a:spLocks noChangeAspect="1" noChangeArrowheads="1"/>
          </p:cNvSpPr>
          <p:nvPr/>
        </p:nvSpPr>
        <p:spPr bwMode="auto">
          <a:xfrm>
            <a:off x="6781800" y="1673423"/>
            <a:ext cx="390852" cy="307777"/>
          </a:xfrm>
          <a:prstGeom prst="rect">
            <a:avLst/>
          </a:prstGeom>
          <a:noFill/>
          <a:ln w="19050">
            <a:noFill/>
            <a:miter lim="800000"/>
            <a:headEnd/>
            <a:tailEnd/>
          </a:ln>
        </p:spPr>
        <p:txBody>
          <a:bodyPr wrap="none">
            <a:prstTxWarp prst="textNoShape">
              <a:avLst/>
            </a:prstTxWarp>
            <a:spAutoFit/>
          </a:bodyPr>
          <a:lstStyle/>
          <a:p>
            <a:r>
              <a:rPr lang="en-US" sz="1400" dirty="0">
                <a:solidFill>
                  <a:srgbClr val="000000"/>
                </a:solidFill>
              </a:rPr>
              <a:t>L</a:t>
            </a:r>
            <a:r>
              <a:rPr lang="en-US" sz="1400" baseline="-25000" dirty="0">
                <a:solidFill>
                  <a:srgbClr val="000000"/>
                </a:solidFill>
              </a:rPr>
              <a:t>X</a:t>
            </a:r>
            <a:endParaRPr lang="en-US" sz="1400" dirty="0">
              <a:solidFill>
                <a:srgbClr val="000000"/>
              </a:solidFill>
            </a:endParaRPr>
          </a:p>
        </p:txBody>
      </p:sp>
      <p:sp>
        <p:nvSpPr>
          <p:cNvPr id="64" name="Text Box 42"/>
          <p:cNvSpPr txBox="1">
            <a:spLocks noChangeAspect="1" noChangeArrowheads="1"/>
          </p:cNvSpPr>
          <p:nvPr/>
        </p:nvSpPr>
        <p:spPr bwMode="auto">
          <a:xfrm>
            <a:off x="7693025" y="2667000"/>
            <a:ext cx="747713" cy="304800"/>
          </a:xfrm>
          <a:prstGeom prst="rect">
            <a:avLst/>
          </a:prstGeom>
          <a:noFill/>
          <a:ln w="19050">
            <a:noFill/>
            <a:miter lim="800000"/>
            <a:headEnd/>
            <a:tailEnd/>
          </a:ln>
        </p:spPr>
        <p:txBody>
          <a:bodyPr wrap="none">
            <a:prstTxWarp prst="textNoShape">
              <a:avLst/>
            </a:prstTxWarp>
            <a:spAutoFit/>
          </a:bodyPr>
          <a:lstStyle/>
          <a:p>
            <a:r>
              <a:rPr lang="en-US" sz="1400" dirty="0">
                <a:solidFill>
                  <a:srgbClr val="000000"/>
                </a:solidFill>
              </a:rPr>
              <a:t>Energy</a:t>
            </a:r>
          </a:p>
        </p:txBody>
      </p:sp>
      <p:sp>
        <p:nvSpPr>
          <p:cNvPr id="65" name="Freeform 43"/>
          <p:cNvSpPr>
            <a:spLocks noChangeAspect="1"/>
          </p:cNvSpPr>
          <p:nvPr/>
        </p:nvSpPr>
        <p:spPr bwMode="auto">
          <a:xfrm>
            <a:off x="7256463" y="1658938"/>
            <a:ext cx="547687" cy="803275"/>
          </a:xfrm>
          <a:custGeom>
            <a:avLst/>
            <a:gdLst>
              <a:gd name="T0" fmla="*/ 0 w 480"/>
              <a:gd name="T1" fmla="*/ 512 h 704"/>
              <a:gd name="T2" fmla="*/ 144 w 480"/>
              <a:gd name="T3" fmla="*/ 32 h 704"/>
              <a:gd name="T4" fmla="*/ 480 w 480"/>
              <a:gd name="T5" fmla="*/ 704 h 704"/>
              <a:gd name="T6" fmla="*/ 0 60000 65536"/>
              <a:gd name="T7" fmla="*/ 0 60000 65536"/>
              <a:gd name="T8" fmla="*/ 0 60000 65536"/>
              <a:gd name="T9" fmla="*/ 0 w 480"/>
              <a:gd name="T10" fmla="*/ 0 h 704"/>
              <a:gd name="T11" fmla="*/ 480 w 480"/>
              <a:gd name="T12" fmla="*/ 704 h 704"/>
            </a:gdLst>
            <a:ahLst/>
            <a:cxnLst>
              <a:cxn ang="T6">
                <a:pos x="T0" y="T1"/>
              </a:cxn>
              <a:cxn ang="T7">
                <a:pos x="T2" y="T3"/>
              </a:cxn>
              <a:cxn ang="T8">
                <a:pos x="T4" y="T5"/>
              </a:cxn>
            </a:cxnLst>
            <a:rect l="T9" t="T10" r="T11" b="T12"/>
            <a:pathLst>
              <a:path w="480" h="704">
                <a:moveTo>
                  <a:pt x="0" y="512"/>
                </a:moveTo>
                <a:cubicBezTo>
                  <a:pt x="32" y="256"/>
                  <a:pt x="64" y="0"/>
                  <a:pt x="144" y="32"/>
                </a:cubicBezTo>
                <a:cubicBezTo>
                  <a:pt x="224" y="64"/>
                  <a:pt x="424" y="592"/>
                  <a:pt x="480" y="704"/>
                </a:cubicBezTo>
              </a:path>
            </a:pathLst>
          </a:cu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sp>
        <p:nvSpPr>
          <p:cNvPr id="66" name="Line 44"/>
          <p:cNvSpPr>
            <a:spLocks noChangeAspect="1" noChangeShapeType="1"/>
          </p:cNvSpPr>
          <p:nvPr/>
        </p:nvSpPr>
        <p:spPr bwMode="auto">
          <a:xfrm>
            <a:off x="7585075" y="1970088"/>
            <a:ext cx="711200" cy="217487"/>
          </a:xfrm>
          <a:prstGeom prst="line">
            <a:avLst/>
          </a:prstGeom>
          <a:noFill/>
          <a:ln w="19050">
            <a:solidFill>
              <a:schemeClr val="bg2"/>
            </a:solidFill>
            <a:round/>
            <a:headEnd/>
            <a:tailEnd/>
          </a:ln>
        </p:spPr>
        <p:txBody>
          <a:bodyPr wrap="none" anchor="ctr">
            <a:prstTxWarp prst="textNoShape">
              <a:avLst/>
            </a:prstTxWarp>
          </a:bodyPr>
          <a:lstStyle/>
          <a:p>
            <a:endParaRPr lang="nl-NL">
              <a:solidFill>
                <a:srgbClr val="000000"/>
              </a:solidFill>
            </a:endParaRPr>
          </a:p>
        </p:txBody>
      </p:sp>
      <p:cxnSp>
        <p:nvCxnSpPr>
          <p:cNvPr id="70" name="Rechte verbindingslijn met pijl 69"/>
          <p:cNvCxnSpPr/>
          <p:nvPr/>
        </p:nvCxnSpPr>
        <p:spPr bwMode="auto">
          <a:xfrm>
            <a:off x="6019800" y="3581400"/>
            <a:ext cx="685800" cy="1588"/>
          </a:xfrm>
          <a:prstGeom prst="straightConnector1">
            <a:avLst/>
          </a:prstGeom>
          <a:noFill/>
          <a:ln w="9525" cap="flat" cmpd="sng" algn="ctr">
            <a:solidFill>
              <a:schemeClr val="bg2"/>
            </a:solidFill>
            <a:prstDash val="solid"/>
            <a:round/>
            <a:headEnd type="none" w="med" len="med"/>
            <a:tailEnd type="arrow"/>
          </a:ln>
          <a:effectLst/>
        </p:spPr>
      </p:cxnSp>
      <p:sp>
        <p:nvSpPr>
          <p:cNvPr id="72" name="Tekstvak 71"/>
          <p:cNvSpPr txBox="1"/>
          <p:nvPr/>
        </p:nvSpPr>
        <p:spPr>
          <a:xfrm>
            <a:off x="1219200" y="5257800"/>
            <a:ext cx="4806757" cy="338554"/>
          </a:xfrm>
          <a:prstGeom prst="rect">
            <a:avLst/>
          </a:prstGeom>
          <a:noFill/>
        </p:spPr>
        <p:txBody>
          <a:bodyPr wrap="none" rtlCol="0">
            <a:spAutoFit/>
          </a:bodyPr>
          <a:lstStyle/>
          <a:p>
            <a:r>
              <a:rPr lang="en-US" sz="1600" b="0" dirty="0" smtClean="0">
                <a:solidFill>
                  <a:schemeClr val="bg2"/>
                </a:solidFill>
              </a:rPr>
              <a:t>10</a:t>
            </a:r>
            <a:r>
              <a:rPr lang="en-US" sz="1600" b="0" baseline="30000" dirty="0" smtClean="0">
                <a:solidFill>
                  <a:schemeClr val="bg2"/>
                </a:solidFill>
              </a:rPr>
              <a:t>36</a:t>
            </a:r>
            <a:r>
              <a:rPr lang="en-US" sz="1600" b="0" dirty="0" smtClean="0">
                <a:solidFill>
                  <a:schemeClr val="bg2"/>
                </a:solidFill>
              </a:rPr>
              <a:t> erg s</a:t>
            </a:r>
            <a:r>
              <a:rPr lang="en-US" sz="1600" b="0" baseline="30000" dirty="0" smtClean="0">
                <a:solidFill>
                  <a:schemeClr val="bg2"/>
                </a:solidFill>
              </a:rPr>
              <a:t>-1</a:t>
            </a:r>
            <a:r>
              <a:rPr lang="en-US" sz="1600" b="0" dirty="0" smtClean="0">
                <a:solidFill>
                  <a:schemeClr val="bg2"/>
                </a:solidFill>
              </a:rPr>
              <a:t>                  10</a:t>
            </a:r>
            <a:r>
              <a:rPr lang="en-US" sz="1600" b="0" baseline="30000" dirty="0" smtClean="0">
                <a:solidFill>
                  <a:schemeClr val="bg2"/>
                </a:solidFill>
              </a:rPr>
              <a:t>35</a:t>
            </a:r>
            <a:r>
              <a:rPr lang="en-US" sz="1600" b="0" dirty="0" smtClean="0">
                <a:solidFill>
                  <a:schemeClr val="bg2"/>
                </a:solidFill>
              </a:rPr>
              <a:t> erg s</a:t>
            </a:r>
            <a:r>
              <a:rPr lang="en-US" sz="1600" b="0" baseline="30000" dirty="0" smtClean="0">
                <a:solidFill>
                  <a:schemeClr val="bg2"/>
                </a:solidFill>
              </a:rPr>
              <a:t>-1</a:t>
            </a:r>
            <a:r>
              <a:rPr lang="en-US" sz="1600" b="0" dirty="0" smtClean="0">
                <a:solidFill>
                  <a:schemeClr val="bg2"/>
                </a:solidFill>
              </a:rPr>
              <a:t>                    10</a:t>
            </a:r>
            <a:r>
              <a:rPr lang="en-US" sz="1600" b="0" baseline="30000" dirty="0" smtClean="0">
                <a:solidFill>
                  <a:schemeClr val="bg2"/>
                </a:solidFill>
              </a:rPr>
              <a:t>34 </a:t>
            </a:r>
            <a:r>
              <a:rPr lang="en-US" sz="1600" b="0" dirty="0" smtClean="0">
                <a:solidFill>
                  <a:schemeClr val="bg2"/>
                </a:solidFill>
              </a:rPr>
              <a:t>erg s</a:t>
            </a:r>
            <a:r>
              <a:rPr lang="en-US" sz="1600" b="0" baseline="30000" dirty="0" smtClean="0">
                <a:solidFill>
                  <a:schemeClr val="bg2"/>
                </a:solidFill>
              </a:rPr>
              <a:t>-1</a:t>
            </a:r>
            <a:endParaRPr lang="en-US" sz="1600" b="0"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8" name="Picture 4" descr="bright_nojet_shadow"/>
          <p:cNvPicPr>
            <a:picLocks noChangeAspect="1" noChangeArrowheads="1"/>
          </p:cNvPicPr>
          <p:nvPr/>
        </p:nvPicPr>
        <p:blipFill>
          <a:blip r:embed="rId3"/>
          <a:srcRect/>
          <a:stretch>
            <a:fillRect/>
          </a:stretch>
        </p:blipFill>
        <p:spPr bwMode="auto">
          <a:xfrm>
            <a:off x="-76200" y="1173163"/>
            <a:ext cx="4953000" cy="2971800"/>
          </a:xfrm>
          <a:prstGeom prst="rect">
            <a:avLst/>
          </a:prstGeom>
          <a:noFill/>
          <a:ln w="9525">
            <a:noFill/>
            <a:miter lim="800000"/>
            <a:headEnd/>
            <a:tailEnd/>
          </a:ln>
        </p:spPr>
      </p:pic>
      <p:pic>
        <p:nvPicPr>
          <p:cNvPr id="19459" name="Afbeelding 81" descr="lmxb_q_ns.jpg"/>
          <p:cNvPicPr>
            <a:picLocks noChangeAspect="1"/>
          </p:cNvPicPr>
          <p:nvPr/>
        </p:nvPicPr>
        <p:blipFill>
          <a:blip r:embed="rId4"/>
          <a:srcRect/>
          <a:stretch>
            <a:fillRect/>
          </a:stretch>
        </p:blipFill>
        <p:spPr bwMode="auto">
          <a:xfrm>
            <a:off x="4495800" y="1162050"/>
            <a:ext cx="5035550" cy="3028950"/>
          </a:xfrm>
          <a:prstGeom prst="rect">
            <a:avLst/>
          </a:prstGeom>
          <a:noFill/>
          <a:ln w="9525">
            <a:noFill/>
            <a:miter lim="800000"/>
            <a:headEnd/>
            <a:tailEnd/>
          </a:ln>
        </p:spPr>
      </p:pic>
      <p:sp>
        <p:nvSpPr>
          <p:cNvPr id="10" name="Rechthoek 9"/>
          <p:cNvSpPr/>
          <p:nvPr/>
        </p:nvSpPr>
        <p:spPr>
          <a:xfrm>
            <a:off x="-228600" y="3886200"/>
            <a:ext cx="9753600" cy="2971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9468" name="Tekstvak 7"/>
          <p:cNvSpPr txBox="1">
            <a:spLocks noChangeArrowheads="1"/>
          </p:cNvSpPr>
          <p:nvPr/>
        </p:nvSpPr>
        <p:spPr bwMode="auto">
          <a:xfrm rot="-5400000">
            <a:off x="-873918" y="4912666"/>
            <a:ext cx="2514602" cy="461665"/>
          </a:xfrm>
          <a:prstGeom prst="rect">
            <a:avLst/>
          </a:prstGeom>
          <a:solidFill>
            <a:schemeClr val="tx1"/>
          </a:solidFill>
          <a:ln w="9525">
            <a:noFill/>
            <a:miter lim="800000"/>
            <a:headEnd/>
            <a:tailEnd/>
          </a:ln>
        </p:spPr>
        <p:txBody>
          <a:bodyPr wrap="square">
            <a:prstTxWarp prst="textNoShape">
              <a:avLst/>
            </a:prstTxWarp>
            <a:spAutoFit/>
          </a:bodyPr>
          <a:lstStyle/>
          <a:p>
            <a:r>
              <a:rPr lang="nl-NL" dirty="0" err="1">
                <a:solidFill>
                  <a:srgbClr val="000000"/>
                </a:solidFill>
              </a:rPr>
              <a:t>X-</a:t>
            </a:r>
            <a:r>
              <a:rPr lang="nl-NL" dirty="0" err="1" smtClean="0">
                <a:solidFill>
                  <a:srgbClr val="000000"/>
                </a:solidFill>
              </a:rPr>
              <a:t>ray</a:t>
            </a:r>
            <a:r>
              <a:rPr lang="nl-NL" dirty="0">
                <a:solidFill>
                  <a:srgbClr val="000000"/>
                </a:solidFill>
              </a:rPr>
              <a:t> </a:t>
            </a:r>
            <a:r>
              <a:rPr lang="nl-NL" dirty="0" err="1" smtClean="0">
                <a:solidFill>
                  <a:srgbClr val="000000"/>
                </a:solidFill>
              </a:rPr>
              <a:t>luminosity</a:t>
            </a:r>
            <a:endParaRPr lang="nl-NL" dirty="0">
              <a:solidFill>
                <a:srgbClr val="000000"/>
              </a:solidFill>
            </a:endParaRPr>
          </a:p>
        </p:txBody>
      </p:sp>
      <p:pic>
        <p:nvPicPr>
          <p:cNvPr id="19461" name="Afbeelding 46" descr="1701_lc_no_labels.jpg"/>
          <p:cNvPicPr>
            <a:picLocks noChangeAspect="1"/>
          </p:cNvPicPr>
          <p:nvPr/>
        </p:nvPicPr>
        <p:blipFill>
          <a:blip r:embed="rId5"/>
          <a:srcRect/>
          <a:stretch>
            <a:fillRect/>
          </a:stretch>
        </p:blipFill>
        <p:spPr bwMode="auto">
          <a:xfrm>
            <a:off x="533400" y="3883025"/>
            <a:ext cx="8534400" cy="2547938"/>
          </a:xfrm>
          <a:prstGeom prst="rect">
            <a:avLst/>
          </a:prstGeom>
          <a:noFill/>
          <a:ln w="9525">
            <a:noFill/>
            <a:miter lim="800000"/>
            <a:headEnd/>
            <a:tailEnd/>
          </a:ln>
        </p:spPr>
      </p:pic>
      <p:cxnSp>
        <p:nvCxnSpPr>
          <p:cNvPr id="12" name="Rechte verbindingslijn met pijl 11"/>
          <p:cNvCxnSpPr/>
          <p:nvPr/>
        </p:nvCxnSpPr>
        <p:spPr>
          <a:xfrm rot="5400000">
            <a:off x="2247900" y="4030663"/>
            <a:ext cx="1066800" cy="3810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Rechte verbindingslijn met pijl 12"/>
          <p:cNvCxnSpPr/>
          <p:nvPr/>
        </p:nvCxnSpPr>
        <p:spPr>
          <a:xfrm rot="5400000">
            <a:off x="6248400" y="3992563"/>
            <a:ext cx="1447800" cy="8382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9464" name="Tekstvak 15"/>
          <p:cNvSpPr txBox="1">
            <a:spLocks noChangeArrowheads="1"/>
          </p:cNvSpPr>
          <p:nvPr/>
        </p:nvSpPr>
        <p:spPr bwMode="auto">
          <a:xfrm>
            <a:off x="7010400" y="4503738"/>
            <a:ext cx="1366838" cy="400050"/>
          </a:xfrm>
          <a:prstGeom prst="rect">
            <a:avLst/>
          </a:prstGeom>
          <a:noFill/>
          <a:ln w="9525">
            <a:noFill/>
            <a:miter lim="800000"/>
            <a:headEnd/>
            <a:tailEnd/>
          </a:ln>
        </p:spPr>
        <p:txBody>
          <a:bodyPr wrap="none">
            <a:prstTxWarp prst="textNoShape">
              <a:avLst/>
            </a:prstTxWarp>
            <a:spAutoFit/>
          </a:bodyPr>
          <a:lstStyle/>
          <a:p>
            <a:r>
              <a:rPr lang="nl-NL" sz="2000">
                <a:solidFill>
                  <a:schemeClr val="accent1"/>
                </a:solidFill>
              </a:rPr>
              <a:t>Quiescence</a:t>
            </a:r>
          </a:p>
        </p:txBody>
      </p:sp>
      <p:sp>
        <p:nvSpPr>
          <p:cNvPr id="19465" name="Tekstvak 16"/>
          <p:cNvSpPr txBox="1">
            <a:spLocks noChangeArrowheads="1"/>
          </p:cNvSpPr>
          <p:nvPr/>
        </p:nvSpPr>
        <p:spPr bwMode="auto">
          <a:xfrm>
            <a:off x="2909888" y="4068763"/>
            <a:ext cx="1081087" cy="400050"/>
          </a:xfrm>
          <a:prstGeom prst="rect">
            <a:avLst/>
          </a:prstGeom>
          <a:noFill/>
          <a:ln w="9525">
            <a:noFill/>
            <a:miter lim="800000"/>
            <a:headEnd/>
            <a:tailEnd/>
          </a:ln>
        </p:spPr>
        <p:txBody>
          <a:bodyPr wrap="none">
            <a:prstTxWarp prst="textNoShape">
              <a:avLst/>
            </a:prstTxWarp>
            <a:spAutoFit/>
          </a:bodyPr>
          <a:lstStyle/>
          <a:p>
            <a:r>
              <a:rPr lang="nl-NL" sz="2000">
                <a:solidFill>
                  <a:srgbClr val="FF9900"/>
                </a:solidFill>
              </a:rPr>
              <a:t>Outburst</a:t>
            </a:r>
          </a:p>
        </p:txBody>
      </p:sp>
      <p:pic>
        <p:nvPicPr>
          <p:cNvPr id="19466" name="Afbeelding 76" descr="NS_white_mist.jpg"/>
          <p:cNvPicPr>
            <a:picLocks noChangeAspect="1"/>
          </p:cNvPicPr>
          <p:nvPr/>
        </p:nvPicPr>
        <p:blipFill>
          <a:blip r:embed="rId6"/>
          <a:srcRect/>
          <a:stretch>
            <a:fillRect/>
          </a:stretch>
        </p:blipFill>
        <p:spPr bwMode="auto">
          <a:xfrm>
            <a:off x="3230563" y="3078163"/>
            <a:ext cx="122237" cy="122237"/>
          </a:xfrm>
          <a:prstGeom prst="rect">
            <a:avLst/>
          </a:prstGeom>
          <a:noFill/>
          <a:ln w="9525">
            <a:noFill/>
            <a:miter lim="800000"/>
            <a:headEnd/>
            <a:tailEnd/>
          </a:ln>
        </p:spPr>
      </p:pic>
      <p:sp>
        <p:nvSpPr>
          <p:cNvPr id="9" name="Rechthoek 8"/>
          <p:cNvSpPr/>
          <p:nvPr/>
        </p:nvSpPr>
        <p:spPr>
          <a:xfrm>
            <a:off x="-76200" y="3883025"/>
            <a:ext cx="381000" cy="2819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9469" name="Titel 1"/>
          <p:cNvSpPr>
            <a:spLocks noGrp="1"/>
          </p:cNvSpPr>
          <p:nvPr>
            <p:ph type="title"/>
          </p:nvPr>
        </p:nvSpPr>
        <p:spPr>
          <a:xfrm>
            <a:off x="533400" y="0"/>
            <a:ext cx="8229600" cy="1143000"/>
          </a:xfrm>
        </p:spPr>
        <p:txBody>
          <a:bodyPr/>
          <a:lstStyle/>
          <a:p>
            <a:r>
              <a:rPr lang="en-US" smtClean="0"/>
              <a:t>Low-mass X-ray binary transients</a:t>
            </a:r>
          </a:p>
        </p:txBody>
      </p:sp>
      <p:sp>
        <p:nvSpPr>
          <p:cNvPr id="19470" name="Tekstvak 13"/>
          <p:cNvSpPr txBox="1">
            <a:spLocks noChangeArrowheads="1"/>
          </p:cNvSpPr>
          <p:nvPr/>
        </p:nvSpPr>
        <p:spPr bwMode="auto">
          <a:xfrm>
            <a:off x="4010025" y="6243638"/>
            <a:ext cx="1781175" cy="461962"/>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Time in days</a:t>
            </a:r>
          </a:p>
        </p:txBody>
      </p:sp>
      <p:grpSp>
        <p:nvGrpSpPr>
          <p:cNvPr id="2" name="Groeperen 19"/>
          <p:cNvGrpSpPr>
            <a:grpSpLocks/>
          </p:cNvGrpSpPr>
          <p:nvPr/>
        </p:nvGrpSpPr>
        <p:grpSpPr bwMode="auto">
          <a:xfrm>
            <a:off x="4521200" y="4114800"/>
            <a:ext cx="1533525" cy="1219200"/>
            <a:chOff x="4521506" y="4114800"/>
            <a:chExt cx="1533743" cy="1219200"/>
          </a:xfrm>
        </p:grpSpPr>
        <p:sp>
          <p:nvSpPr>
            <p:cNvPr id="19472" name="Tekstvak 17"/>
            <p:cNvSpPr txBox="1">
              <a:spLocks noChangeArrowheads="1"/>
            </p:cNvSpPr>
            <p:nvPr/>
          </p:nvSpPr>
          <p:spPr bwMode="auto">
            <a:xfrm>
              <a:off x="4521506" y="4114800"/>
              <a:ext cx="1533743" cy="1219200"/>
            </a:xfrm>
            <a:prstGeom prst="rect">
              <a:avLst/>
            </a:prstGeom>
            <a:noFill/>
            <a:ln w="9525">
              <a:noFill/>
              <a:miter lim="800000"/>
              <a:headEnd/>
              <a:tailEnd/>
            </a:ln>
          </p:spPr>
          <p:txBody>
            <a:bodyPr>
              <a:prstTxWarp prst="textNoShape">
                <a:avLst/>
              </a:prstTxWarp>
              <a:spAutoFit/>
            </a:bodyPr>
            <a:lstStyle/>
            <a:p>
              <a:pPr algn="ctr"/>
              <a:r>
                <a:rPr lang="en-US" i="1">
                  <a:solidFill>
                    <a:srgbClr val="000000"/>
                  </a:solidFill>
                </a:rPr>
                <a:t>Disk </a:t>
              </a:r>
            </a:p>
            <a:p>
              <a:pPr algn="ctr"/>
              <a:r>
                <a:rPr lang="en-US" i="1">
                  <a:solidFill>
                    <a:srgbClr val="000000"/>
                  </a:solidFill>
                </a:rPr>
                <a:t>Instability </a:t>
              </a:r>
            </a:p>
            <a:p>
              <a:pPr algn="ctr"/>
              <a:r>
                <a:rPr lang="en-US" i="1">
                  <a:solidFill>
                    <a:srgbClr val="000000"/>
                  </a:solidFill>
                </a:rPr>
                <a:t>Model</a:t>
              </a:r>
            </a:p>
          </p:txBody>
        </p:sp>
        <p:sp>
          <p:nvSpPr>
            <p:cNvPr id="19" name="Broche 18"/>
            <p:cNvSpPr/>
            <p:nvPr/>
          </p:nvSpPr>
          <p:spPr>
            <a:xfrm>
              <a:off x="4572000" y="4191000"/>
              <a:ext cx="1447800" cy="1066800"/>
            </a:xfrm>
            <a:prstGeom prst="plaque">
              <a:avLst/>
            </a:prstGeom>
            <a:noFill/>
            <a:ln>
              <a:solidFill>
                <a:schemeClr val="bg1"/>
              </a:solidFill>
            </a:ln>
            <a:effectLst>
              <a:outerShdw blurRad="50800" dist="38100" dir="2700000" algn="tl" rotWithShape="0">
                <a:srgbClr val="000000">
                  <a:alpha val="43000"/>
                </a:srgbClr>
              </a:outerShdw>
            </a:effectLst>
            <a:scene3d>
              <a:camera prst="orthographicFront"/>
              <a:lightRig rig="threePt" dir="t"/>
            </a:scene3d>
            <a:sp3d contourW="317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62000" y="76200"/>
            <a:ext cx="7772400" cy="1143000"/>
          </a:xfrm>
        </p:spPr>
        <p:txBody>
          <a:bodyPr/>
          <a:lstStyle/>
          <a:p>
            <a:r>
              <a:rPr lang="en-US" dirty="0" smtClean="0">
                <a:solidFill>
                  <a:srgbClr val="000090"/>
                </a:solidFill>
              </a:rPr>
              <a:t>Extremely low luminosity states</a:t>
            </a:r>
            <a:endParaRPr lang="en-US" dirty="0">
              <a:solidFill>
                <a:srgbClr val="000090"/>
              </a:solidFill>
            </a:endParaRPr>
          </a:p>
        </p:txBody>
      </p:sp>
      <p:pic>
        <p:nvPicPr>
          <p:cNvPr id="5" name="Afbeelding 4" descr="1808 campana.jpg"/>
          <p:cNvPicPr>
            <a:picLocks noChangeAspect="1"/>
          </p:cNvPicPr>
          <p:nvPr/>
        </p:nvPicPr>
        <p:blipFill>
          <a:blip r:embed="rId2"/>
          <a:stretch>
            <a:fillRect/>
          </a:stretch>
        </p:blipFill>
        <p:spPr>
          <a:xfrm>
            <a:off x="762000" y="1219200"/>
            <a:ext cx="7696200" cy="5513390"/>
          </a:xfrm>
          <a:prstGeom prst="rect">
            <a:avLst/>
          </a:prstGeom>
        </p:spPr>
      </p:pic>
      <p:sp>
        <p:nvSpPr>
          <p:cNvPr id="6" name="Tekstvak 5"/>
          <p:cNvSpPr txBox="1"/>
          <p:nvPr/>
        </p:nvSpPr>
        <p:spPr>
          <a:xfrm>
            <a:off x="762000" y="6367046"/>
            <a:ext cx="1871225" cy="338554"/>
          </a:xfrm>
          <a:prstGeom prst="rect">
            <a:avLst/>
          </a:prstGeom>
          <a:noFill/>
        </p:spPr>
        <p:txBody>
          <a:bodyPr wrap="none" rtlCol="0">
            <a:spAutoFit/>
          </a:bodyPr>
          <a:lstStyle/>
          <a:p>
            <a:r>
              <a:rPr lang="en-US" sz="1600" b="0" dirty="0" err="1" smtClean="0">
                <a:solidFill>
                  <a:schemeClr val="bg1"/>
                </a:solidFill>
              </a:rPr>
              <a:t>Campana</a:t>
            </a:r>
            <a:r>
              <a:rPr lang="en-US" sz="1600" b="0" dirty="0" smtClean="0">
                <a:solidFill>
                  <a:schemeClr val="bg1"/>
                </a:solidFill>
              </a:rPr>
              <a:t> et al. 2008</a:t>
            </a:r>
          </a:p>
        </p:txBody>
      </p:sp>
      <p:sp>
        <p:nvSpPr>
          <p:cNvPr id="7" name="Tekstvak 6"/>
          <p:cNvSpPr txBox="1"/>
          <p:nvPr/>
        </p:nvSpPr>
        <p:spPr>
          <a:xfrm>
            <a:off x="2386103" y="4157246"/>
            <a:ext cx="1500097" cy="338554"/>
          </a:xfrm>
          <a:prstGeom prst="rect">
            <a:avLst/>
          </a:prstGeom>
          <a:noFill/>
        </p:spPr>
        <p:txBody>
          <a:bodyPr wrap="none" rtlCol="0">
            <a:spAutoFit/>
          </a:bodyPr>
          <a:lstStyle/>
          <a:p>
            <a:r>
              <a:rPr lang="en-US" sz="1600" b="0" dirty="0" smtClean="0">
                <a:solidFill>
                  <a:srgbClr val="090058"/>
                </a:solidFill>
              </a:rPr>
              <a:t>~5 </a:t>
            </a:r>
            <a:r>
              <a:rPr lang="en-US" sz="1600" b="0" dirty="0" err="1" smtClean="0">
                <a:solidFill>
                  <a:srgbClr val="090058"/>
                </a:solidFill>
              </a:rPr>
              <a:t>x</a:t>
            </a:r>
            <a:r>
              <a:rPr lang="en-US" sz="1600" b="0" dirty="0" smtClean="0">
                <a:solidFill>
                  <a:srgbClr val="090058"/>
                </a:solidFill>
              </a:rPr>
              <a:t> 10</a:t>
            </a:r>
            <a:r>
              <a:rPr lang="en-US" sz="1600" b="0" baseline="30000" dirty="0" smtClean="0">
                <a:solidFill>
                  <a:srgbClr val="090058"/>
                </a:solidFill>
              </a:rPr>
              <a:t>32</a:t>
            </a:r>
            <a:r>
              <a:rPr lang="en-US" sz="1600" b="0" dirty="0" smtClean="0">
                <a:solidFill>
                  <a:srgbClr val="090058"/>
                </a:solidFill>
              </a:rPr>
              <a:t> erg s</a:t>
            </a:r>
            <a:r>
              <a:rPr lang="en-US" sz="1600" b="0" baseline="30000" dirty="0" smtClean="0">
                <a:solidFill>
                  <a:srgbClr val="090058"/>
                </a:solidFill>
              </a:rPr>
              <a:t>-1</a:t>
            </a:r>
            <a:endParaRPr lang="en-US" sz="1600" b="0" dirty="0">
              <a:solidFill>
                <a:srgbClr val="090058"/>
              </a:solidFill>
            </a:endParaRPr>
          </a:p>
        </p:txBody>
      </p:sp>
      <p:sp>
        <p:nvSpPr>
          <p:cNvPr id="8" name="Tekstvak 7"/>
          <p:cNvSpPr txBox="1"/>
          <p:nvPr/>
        </p:nvSpPr>
        <p:spPr>
          <a:xfrm>
            <a:off x="4365815" y="4724400"/>
            <a:ext cx="1653985" cy="338554"/>
          </a:xfrm>
          <a:prstGeom prst="rect">
            <a:avLst/>
          </a:prstGeom>
          <a:noFill/>
        </p:spPr>
        <p:txBody>
          <a:bodyPr wrap="none" rtlCol="0">
            <a:spAutoFit/>
          </a:bodyPr>
          <a:lstStyle/>
          <a:p>
            <a:r>
              <a:rPr lang="en-US" sz="1600" b="0" dirty="0" smtClean="0">
                <a:solidFill>
                  <a:srgbClr val="090058"/>
                </a:solidFill>
              </a:rPr>
              <a:t>~1.5 </a:t>
            </a:r>
            <a:r>
              <a:rPr lang="en-US" sz="1600" b="0" dirty="0" err="1" smtClean="0">
                <a:solidFill>
                  <a:srgbClr val="090058"/>
                </a:solidFill>
              </a:rPr>
              <a:t>x</a:t>
            </a:r>
            <a:r>
              <a:rPr lang="en-US" sz="1600" b="0" dirty="0" smtClean="0">
                <a:solidFill>
                  <a:srgbClr val="090058"/>
                </a:solidFill>
              </a:rPr>
              <a:t> 10</a:t>
            </a:r>
            <a:r>
              <a:rPr lang="en-US" sz="1600" b="0" baseline="30000" dirty="0" smtClean="0">
                <a:solidFill>
                  <a:srgbClr val="090058"/>
                </a:solidFill>
              </a:rPr>
              <a:t>32</a:t>
            </a:r>
            <a:r>
              <a:rPr lang="en-US" sz="1600" b="0" dirty="0" smtClean="0">
                <a:solidFill>
                  <a:srgbClr val="090058"/>
                </a:solidFill>
              </a:rPr>
              <a:t> erg s</a:t>
            </a:r>
            <a:r>
              <a:rPr lang="en-US" sz="1600" b="0" baseline="30000" dirty="0" smtClean="0">
                <a:solidFill>
                  <a:srgbClr val="090058"/>
                </a:solidFill>
              </a:rPr>
              <a:t>-1</a:t>
            </a:r>
            <a:endParaRPr lang="en-US" sz="1600" b="0" dirty="0">
              <a:solidFill>
                <a:srgbClr val="090058"/>
              </a:solidFill>
            </a:endParaRPr>
          </a:p>
        </p:txBody>
      </p:sp>
      <p:cxnSp>
        <p:nvCxnSpPr>
          <p:cNvPr id="10" name="Rechte verbindingslijn 9"/>
          <p:cNvCxnSpPr/>
          <p:nvPr/>
        </p:nvCxnSpPr>
        <p:spPr bwMode="auto">
          <a:xfrm>
            <a:off x="2209800" y="5257800"/>
            <a:ext cx="5943600" cy="1588"/>
          </a:xfrm>
          <a:prstGeom prst="line">
            <a:avLst/>
          </a:prstGeom>
          <a:solidFill>
            <a:schemeClr val="accent1"/>
          </a:solidFill>
          <a:ln w="22225" cap="flat" cmpd="sng" algn="ctr">
            <a:solidFill>
              <a:srgbClr val="008000"/>
            </a:solidFill>
            <a:prstDash val="sysDash"/>
            <a:round/>
            <a:headEnd type="none" w="med" len="med"/>
            <a:tailEnd type="none" w="med" len="med"/>
          </a:ln>
          <a:effectLst/>
        </p:spPr>
      </p:cxnSp>
      <p:sp>
        <p:nvSpPr>
          <p:cNvPr id="12" name="Tekstvak 11"/>
          <p:cNvSpPr txBox="1"/>
          <p:nvPr/>
        </p:nvSpPr>
        <p:spPr>
          <a:xfrm>
            <a:off x="3886200" y="5257800"/>
            <a:ext cx="2663977" cy="338554"/>
          </a:xfrm>
          <a:prstGeom prst="rect">
            <a:avLst/>
          </a:prstGeom>
          <a:noFill/>
        </p:spPr>
        <p:txBody>
          <a:bodyPr wrap="none" rtlCol="0">
            <a:spAutoFit/>
          </a:bodyPr>
          <a:lstStyle/>
          <a:p>
            <a:r>
              <a:rPr lang="en-US" sz="1600" b="0" dirty="0" smtClean="0">
                <a:solidFill>
                  <a:srgbClr val="008000"/>
                </a:solidFill>
              </a:rPr>
              <a:t>Quiescence = ~5 </a:t>
            </a:r>
            <a:r>
              <a:rPr lang="en-US" sz="1600" b="0" dirty="0" err="1" smtClean="0">
                <a:solidFill>
                  <a:srgbClr val="008000"/>
                </a:solidFill>
              </a:rPr>
              <a:t>x</a:t>
            </a:r>
            <a:r>
              <a:rPr lang="en-US" sz="1600" b="0" dirty="0" smtClean="0">
                <a:solidFill>
                  <a:srgbClr val="008000"/>
                </a:solidFill>
              </a:rPr>
              <a:t> 10</a:t>
            </a:r>
            <a:r>
              <a:rPr lang="en-US" sz="1600" b="0" baseline="30000" dirty="0" smtClean="0">
                <a:solidFill>
                  <a:srgbClr val="008000"/>
                </a:solidFill>
              </a:rPr>
              <a:t>31</a:t>
            </a:r>
            <a:r>
              <a:rPr lang="en-US" sz="1600" b="0" dirty="0" smtClean="0">
                <a:solidFill>
                  <a:srgbClr val="008000"/>
                </a:solidFill>
              </a:rPr>
              <a:t> erg s</a:t>
            </a:r>
            <a:r>
              <a:rPr lang="en-US" sz="1600" b="0" baseline="30000" dirty="0" smtClean="0">
                <a:solidFill>
                  <a:srgbClr val="008000"/>
                </a:solidFill>
              </a:rPr>
              <a:t>-1</a:t>
            </a:r>
            <a:endParaRPr lang="en-US" sz="1600" b="0" dirty="0">
              <a:solidFill>
                <a:srgbClr val="008000"/>
              </a:solidFill>
            </a:endParaRPr>
          </a:p>
        </p:txBody>
      </p:sp>
      <p:sp>
        <p:nvSpPr>
          <p:cNvPr id="9" name="Tekstvak 8"/>
          <p:cNvSpPr txBox="1"/>
          <p:nvPr/>
        </p:nvSpPr>
        <p:spPr>
          <a:xfrm>
            <a:off x="6019800" y="1600200"/>
            <a:ext cx="1967305" cy="369332"/>
          </a:xfrm>
          <a:prstGeom prst="rect">
            <a:avLst/>
          </a:prstGeom>
          <a:noFill/>
        </p:spPr>
        <p:txBody>
          <a:bodyPr wrap="none" rtlCol="0">
            <a:spAutoFit/>
          </a:bodyPr>
          <a:lstStyle/>
          <a:p>
            <a:r>
              <a:rPr lang="en-US" sz="1800" b="0" dirty="0" smtClean="0">
                <a:solidFill>
                  <a:schemeClr val="bg1"/>
                </a:solidFill>
              </a:rPr>
              <a:t>SAX J1808.4-3658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56322" name="Tijdelijke aanduiding voor inhoud 3" descr="EG Cancri.jpg"/>
          <p:cNvPicPr>
            <a:picLocks noGrp="1" noChangeAspect="1"/>
          </p:cNvPicPr>
          <p:nvPr>
            <p:ph idx="1"/>
          </p:nvPr>
        </p:nvPicPr>
        <p:blipFill>
          <a:blip r:embed="rId2"/>
          <a:srcRect t="-26103" b="-26103"/>
          <a:stretch>
            <a:fillRect/>
          </a:stretch>
        </p:blipFill>
        <p:spPr>
          <a:xfrm>
            <a:off x="228600" y="-592138"/>
            <a:ext cx="8686800" cy="4598988"/>
          </a:xfrm>
        </p:spPr>
      </p:pic>
      <p:sp>
        <p:nvSpPr>
          <p:cNvPr id="56323" name="Tekstvak 4"/>
          <p:cNvSpPr txBox="1">
            <a:spLocks noChangeArrowheads="1"/>
          </p:cNvSpPr>
          <p:nvPr/>
        </p:nvSpPr>
        <p:spPr bwMode="auto">
          <a:xfrm>
            <a:off x="6781800" y="2743200"/>
            <a:ext cx="1922463" cy="400050"/>
          </a:xfrm>
          <a:prstGeom prst="rect">
            <a:avLst/>
          </a:prstGeom>
          <a:noFill/>
          <a:ln w="9525">
            <a:noFill/>
            <a:miter lim="800000"/>
            <a:headEnd/>
            <a:tailEnd/>
          </a:ln>
        </p:spPr>
        <p:txBody>
          <a:bodyPr wrap="none">
            <a:prstTxWarp prst="textNoShape">
              <a:avLst/>
            </a:prstTxWarp>
            <a:spAutoFit/>
          </a:bodyPr>
          <a:lstStyle/>
          <a:p>
            <a:r>
              <a:rPr lang="nl-NL" sz="2000" b="0">
                <a:solidFill>
                  <a:srgbClr val="FF6600"/>
                </a:solidFill>
              </a:rPr>
              <a:t>Osaki et al. 2001</a:t>
            </a:r>
          </a:p>
        </p:txBody>
      </p:sp>
      <p:pic>
        <p:nvPicPr>
          <p:cNvPr id="56324" name="Tijdelijke aanduiding voor inhoud 3" descr="J0422.jpg"/>
          <p:cNvPicPr>
            <a:picLocks noChangeAspect="1"/>
          </p:cNvPicPr>
          <p:nvPr/>
        </p:nvPicPr>
        <p:blipFill>
          <a:blip r:embed="rId3"/>
          <a:srcRect l="-33714" r="-33714"/>
          <a:stretch>
            <a:fillRect/>
          </a:stretch>
        </p:blipFill>
        <p:spPr bwMode="auto">
          <a:xfrm>
            <a:off x="3743325" y="3348038"/>
            <a:ext cx="6400800" cy="3387725"/>
          </a:xfrm>
          <a:prstGeom prst="rect">
            <a:avLst/>
          </a:prstGeom>
          <a:noFill/>
          <a:ln w="9525">
            <a:noFill/>
            <a:miter lim="800000"/>
            <a:headEnd/>
            <a:tailEnd/>
          </a:ln>
        </p:spPr>
      </p:pic>
      <p:sp>
        <p:nvSpPr>
          <p:cNvPr id="8" name="Tekstvak 7"/>
          <p:cNvSpPr txBox="1"/>
          <p:nvPr/>
        </p:nvSpPr>
        <p:spPr>
          <a:xfrm>
            <a:off x="7127875" y="3319463"/>
            <a:ext cx="390525" cy="215900"/>
          </a:xfrm>
          <a:prstGeom prst="rect">
            <a:avLst/>
          </a:prstGeom>
          <a:noFill/>
        </p:spPr>
        <p:txBody>
          <a:bodyPr wrap="none">
            <a:spAutoFit/>
          </a:bodyPr>
          <a:lstStyle/>
          <a:p>
            <a:pPr>
              <a:defRPr/>
            </a:pPr>
            <a:r>
              <a:rPr lang="nl-NL" sz="800" dirty="0">
                <a:solidFill>
                  <a:schemeClr val="bg2">
                    <a:lumMod val="75000"/>
                    <a:lumOff val="25000"/>
                  </a:schemeClr>
                </a:solidFill>
              </a:rPr>
              <a:t>1995</a:t>
            </a:r>
            <a:endParaRPr lang="nl-NL" sz="1100" dirty="0">
              <a:solidFill>
                <a:schemeClr val="bg2">
                  <a:lumMod val="75000"/>
                  <a:lumOff val="25000"/>
                </a:schemeClr>
              </a:solidFill>
            </a:endParaRPr>
          </a:p>
        </p:txBody>
      </p:sp>
      <p:sp>
        <p:nvSpPr>
          <p:cNvPr id="56327" name="Rechthoek 8"/>
          <p:cNvSpPr>
            <a:spLocks noChangeArrowheads="1"/>
          </p:cNvSpPr>
          <p:nvPr/>
        </p:nvSpPr>
        <p:spPr bwMode="auto">
          <a:xfrm>
            <a:off x="6781800" y="3668713"/>
            <a:ext cx="1676400" cy="4572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56328" name="Rechthoek 9"/>
          <p:cNvSpPr>
            <a:spLocks noChangeArrowheads="1"/>
          </p:cNvSpPr>
          <p:nvPr/>
        </p:nvSpPr>
        <p:spPr bwMode="auto">
          <a:xfrm>
            <a:off x="6096000" y="4114800"/>
            <a:ext cx="533400" cy="3810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56329" name="Rechthoek 10"/>
          <p:cNvSpPr>
            <a:spLocks noChangeArrowheads="1"/>
          </p:cNvSpPr>
          <p:nvPr/>
        </p:nvSpPr>
        <p:spPr bwMode="auto">
          <a:xfrm>
            <a:off x="7467600" y="5670550"/>
            <a:ext cx="533400" cy="4572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56330" name="Rechthoek 11"/>
          <p:cNvSpPr>
            <a:spLocks noChangeArrowheads="1"/>
          </p:cNvSpPr>
          <p:nvPr/>
        </p:nvSpPr>
        <p:spPr bwMode="auto">
          <a:xfrm>
            <a:off x="7391400" y="5638800"/>
            <a:ext cx="304800" cy="2286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56331" name="Rechthoek 12"/>
          <p:cNvSpPr>
            <a:spLocks noChangeArrowheads="1"/>
          </p:cNvSpPr>
          <p:nvPr/>
        </p:nvSpPr>
        <p:spPr bwMode="auto">
          <a:xfrm>
            <a:off x="5867400" y="6172200"/>
            <a:ext cx="1219200" cy="1524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pic>
        <p:nvPicPr>
          <p:cNvPr id="37" name="Afbeelding 36" descr="1808 campana.jpg"/>
          <p:cNvPicPr>
            <a:picLocks noChangeAspect="1"/>
          </p:cNvPicPr>
          <p:nvPr/>
        </p:nvPicPr>
        <p:blipFill>
          <a:blip r:embed="rId4"/>
          <a:stretch>
            <a:fillRect/>
          </a:stretch>
        </p:blipFill>
        <p:spPr>
          <a:xfrm>
            <a:off x="381000" y="3581400"/>
            <a:ext cx="4361105" cy="3124200"/>
          </a:xfrm>
          <a:prstGeom prst="rect">
            <a:avLst/>
          </a:prstGeom>
        </p:spPr>
      </p:pic>
      <p:sp>
        <p:nvSpPr>
          <p:cNvPr id="56325" name="Tekstvak 5"/>
          <p:cNvSpPr txBox="1">
            <a:spLocks noChangeArrowheads="1"/>
          </p:cNvSpPr>
          <p:nvPr/>
        </p:nvSpPr>
        <p:spPr bwMode="auto">
          <a:xfrm>
            <a:off x="7378700" y="3609975"/>
            <a:ext cx="1155700" cy="276225"/>
          </a:xfrm>
          <a:prstGeom prst="rect">
            <a:avLst/>
          </a:prstGeom>
          <a:noFill/>
          <a:ln w="9525">
            <a:noFill/>
            <a:miter lim="800000"/>
            <a:headEnd/>
            <a:tailEnd/>
          </a:ln>
        </p:spPr>
        <p:txBody>
          <a:bodyPr wrap="none">
            <a:prstTxWarp prst="textNoShape">
              <a:avLst/>
            </a:prstTxWarp>
            <a:spAutoFit/>
          </a:bodyPr>
          <a:lstStyle/>
          <a:p>
            <a:r>
              <a:rPr lang="nl-NL" sz="1200" b="0" dirty="0">
                <a:solidFill>
                  <a:srgbClr val="FF0000"/>
                </a:solidFill>
              </a:rPr>
              <a:t>GRO J0422+32</a:t>
            </a:r>
          </a:p>
        </p:txBody>
      </p:sp>
      <p:sp>
        <p:nvSpPr>
          <p:cNvPr id="38" name="Tekstvak 5"/>
          <p:cNvSpPr txBox="1">
            <a:spLocks noChangeArrowheads="1"/>
          </p:cNvSpPr>
          <p:nvPr/>
        </p:nvSpPr>
        <p:spPr bwMode="auto">
          <a:xfrm>
            <a:off x="3200400" y="3733800"/>
            <a:ext cx="1373092" cy="276999"/>
          </a:xfrm>
          <a:prstGeom prst="rect">
            <a:avLst/>
          </a:prstGeom>
          <a:noFill/>
          <a:ln w="9525">
            <a:noFill/>
            <a:miter lim="800000"/>
            <a:headEnd/>
            <a:tailEnd/>
          </a:ln>
        </p:spPr>
        <p:txBody>
          <a:bodyPr wrap="none">
            <a:prstTxWarp prst="textNoShape">
              <a:avLst/>
            </a:prstTxWarp>
            <a:spAutoFit/>
          </a:bodyPr>
          <a:lstStyle/>
          <a:p>
            <a:r>
              <a:rPr lang="nl-NL" sz="1200" b="0" dirty="0" smtClean="0">
                <a:solidFill>
                  <a:srgbClr val="FF0000"/>
                </a:solidFill>
              </a:rPr>
              <a:t>SAX J1808.4-3658</a:t>
            </a:r>
            <a:endParaRPr lang="nl-NL" sz="1200" b="0" dirty="0">
              <a:solidFill>
                <a:srgbClr val="FF0000"/>
              </a:solidFill>
            </a:endParaRPr>
          </a:p>
        </p:txBody>
      </p:sp>
      <p:sp>
        <p:nvSpPr>
          <p:cNvPr id="39" name="Tekstvak 38"/>
          <p:cNvSpPr txBox="1"/>
          <p:nvPr/>
        </p:nvSpPr>
        <p:spPr>
          <a:xfrm>
            <a:off x="1066800" y="6400800"/>
            <a:ext cx="1344176" cy="261610"/>
          </a:xfrm>
          <a:prstGeom prst="rect">
            <a:avLst/>
          </a:prstGeom>
          <a:noFill/>
        </p:spPr>
        <p:txBody>
          <a:bodyPr wrap="none" rtlCol="0">
            <a:spAutoFit/>
          </a:bodyPr>
          <a:lstStyle/>
          <a:p>
            <a:r>
              <a:rPr lang="en-US" sz="1100" b="0" dirty="0" err="1" smtClean="0">
                <a:solidFill>
                  <a:srgbClr val="000090"/>
                </a:solidFill>
              </a:rPr>
              <a:t>Campana</a:t>
            </a:r>
            <a:r>
              <a:rPr lang="en-US" sz="1100" b="0" dirty="0" smtClean="0">
                <a:solidFill>
                  <a:srgbClr val="000090"/>
                </a:solidFill>
              </a:rPr>
              <a:t> et al. 2008 </a:t>
            </a:r>
            <a:endParaRPr lang="en-US" sz="1100" b="0" dirty="0">
              <a:solidFill>
                <a:srgbClr val="00009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6" name="Afbeelding 5" descr="XMM source.jpg"/>
          <p:cNvPicPr>
            <a:picLocks noChangeAspect="1"/>
          </p:cNvPicPr>
          <p:nvPr/>
        </p:nvPicPr>
        <p:blipFill>
          <a:blip r:embed="rId2"/>
          <a:stretch>
            <a:fillRect/>
          </a:stretch>
        </p:blipFill>
        <p:spPr>
          <a:xfrm>
            <a:off x="361736" y="533400"/>
            <a:ext cx="8477464" cy="5814985"/>
          </a:xfrm>
          <a:prstGeom prst="rect">
            <a:avLst/>
          </a:prstGeom>
        </p:spPr>
      </p:pic>
      <p:sp>
        <p:nvSpPr>
          <p:cNvPr id="5" name="Tekstvak 4"/>
          <p:cNvSpPr txBox="1"/>
          <p:nvPr/>
        </p:nvSpPr>
        <p:spPr>
          <a:xfrm>
            <a:off x="381000" y="5906869"/>
            <a:ext cx="2326378" cy="646331"/>
          </a:xfrm>
          <a:prstGeom prst="rect">
            <a:avLst/>
          </a:prstGeom>
          <a:noFill/>
        </p:spPr>
        <p:txBody>
          <a:bodyPr wrap="none" rtlCol="0">
            <a:spAutoFit/>
          </a:bodyPr>
          <a:lstStyle/>
          <a:p>
            <a:r>
              <a:rPr lang="en-US" sz="1800" b="0" dirty="0" smtClean="0">
                <a:solidFill>
                  <a:schemeClr val="bg1"/>
                </a:solidFill>
              </a:rPr>
              <a:t>XMM J174457-2850.3</a:t>
            </a:r>
          </a:p>
          <a:p>
            <a:r>
              <a:rPr lang="en-US" sz="1800" b="0" dirty="0" err="1" smtClean="0">
                <a:solidFill>
                  <a:schemeClr val="bg1"/>
                </a:solidFill>
              </a:rPr>
              <a:t>Degenaar</a:t>
            </a:r>
            <a:r>
              <a:rPr lang="en-US" sz="1800" b="0" dirty="0" smtClean="0">
                <a:solidFill>
                  <a:schemeClr val="bg1"/>
                </a:solidFill>
              </a:rPr>
              <a:t> et al. 2014</a:t>
            </a:r>
            <a:endParaRPr lang="en-US" sz="1800" b="0" dirty="0">
              <a:solidFill>
                <a:schemeClr val="bg1"/>
              </a:solidFill>
            </a:endParaRPr>
          </a:p>
        </p:txBody>
      </p:sp>
      <p:sp>
        <p:nvSpPr>
          <p:cNvPr id="7" name="Rechthoek 6"/>
          <p:cNvSpPr/>
          <p:nvPr/>
        </p:nvSpPr>
        <p:spPr bwMode="auto">
          <a:xfrm>
            <a:off x="7696200" y="1066800"/>
            <a:ext cx="609600" cy="3429000"/>
          </a:xfrm>
          <a:prstGeom prst="rect">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Afbeelding 3" descr="XMM source zoom.jpg"/>
          <p:cNvPicPr>
            <a:picLocks noChangeAspect="1"/>
          </p:cNvPicPr>
          <p:nvPr/>
        </p:nvPicPr>
        <p:blipFill>
          <a:blip r:embed="rId2"/>
          <a:stretch>
            <a:fillRect/>
          </a:stretch>
        </p:blipFill>
        <p:spPr>
          <a:xfrm>
            <a:off x="374373" y="381000"/>
            <a:ext cx="8617227" cy="6005946"/>
          </a:xfrm>
          <a:prstGeom prst="rect">
            <a:avLst/>
          </a:prstGeom>
        </p:spPr>
      </p:pic>
      <p:sp>
        <p:nvSpPr>
          <p:cNvPr id="5" name="Tekstvak 4"/>
          <p:cNvSpPr txBox="1"/>
          <p:nvPr/>
        </p:nvSpPr>
        <p:spPr>
          <a:xfrm>
            <a:off x="340622" y="5906869"/>
            <a:ext cx="2326378" cy="646331"/>
          </a:xfrm>
          <a:prstGeom prst="rect">
            <a:avLst/>
          </a:prstGeom>
          <a:noFill/>
        </p:spPr>
        <p:txBody>
          <a:bodyPr wrap="none" rtlCol="0">
            <a:spAutoFit/>
          </a:bodyPr>
          <a:lstStyle/>
          <a:p>
            <a:r>
              <a:rPr lang="en-US" sz="1800" b="0" dirty="0" smtClean="0">
                <a:solidFill>
                  <a:schemeClr val="bg1"/>
                </a:solidFill>
              </a:rPr>
              <a:t>XMM J174457-2850.3</a:t>
            </a:r>
          </a:p>
          <a:p>
            <a:r>
              <a:rPr lang="en-US" sz="1800" b="0" dirty="0" err="1" smtClean="0">
                <a:solidFill>
                  <a:schemeClr val="bg1"/>
                </a:solidFill>
              </a:rPr>
              <a:t>Degenaar</a:t>
            </a:r>
            <a:r>
              <a:rPr lang="en-US" sz="1800" b="0" dirty="0" smtClean="0">
                <a:solidFill>
                  <a:schemeClr val="bg1"/>
                </a:solidFill>
              </a:rPr>
              <a:t> et al. 2014</a:t>
            </a:r>
            <a:endParaRPr lang="en-US" sz="1800" b="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5" name="Afbeelding 4" descr="Linares.jpg"/>
          <p:cNvPicPr>
            <a:picLocks noChangeAspect="1"/>
          </p:cNvPicPr>
          <p:nvPr/>
        </p:nvPicPr>
        <p:blipFill>
          <a:blip r:embed="rId3"/>
          <a:srcRect r="11086"/>
          <a:stretch>
            <a:fillRect/>
          </a:stretch>
        </p:blipFill>
        <p:spPr>
          <a:xfrm>
            <a:off x="4627813" y="1337846"/>
            <a:ext cx="4218780" cy="4287007"/>
          </a:xfrm>
          <a:prstGeom prst="rect">
            <a:avLst/>
          </a:prstGeom>
        </p:spPr>
      </p:pic>
      <p:sp>
        <p:nvSpPr>
          <p:cNvPr id="6" name="Tekstvak 5"/>
          <p:cNvSpPr txBox="1"/>
          <p:nvPr/>
        </p:nvSpPr>
        <p:spPr>
          <a:xfrm>
            <a:off x="6337300" y="5909846"/>
            <a:ext cx="1261583" cy="338554"/>
          </a:xfrm>
          <a:prstGeom prst="rect">
            <a:avLst/>
          </a:prstGeom>
          <a:noFill/>
        </p:spPr>
        <p:txBody>
          <a:bodyPr wrap="none" rtlCol="0">
            <a:spAutoFit/>
          </a:bodyPr>
          <a:lstStyle/>
          <a:p>
            <a:r>
              <a:rPr lang="en-US" sz="1600" b="0" dirty="0" smtClean="0">
                <a:solidFill>
                  <a:srgbClr val="000000"/>
                </a:solidFill>
              </a:rPr>
              <a:t>Linares 2014</a:t>
            </a:r>
            <a:endParaRPr lang="en-US" sz="1600" b="0" dirty="0">
              <a:solidFill>
                <a:srgbClr val="000000"/>
              </a:solidFill>
            </a:endParaRPr>
          </a:p>
        </p:txBody>
      </p:sp>
      <p:pic>
        <p:nvPicPr>
          <p:cNvPr id="7" name="Afbeelding 6" descr="Degenaar et al. 14.jpg"/>
          <p:cNvPicPr>
            <a:picLocks noChangeAspect="1"/>
          </p:cNvPicPr>
          <p:nvPr/>
        </p:nvPicPr>
        <p:blipFill>
          <a:blip r:embed="rId4"/>
          <a:stretch>
            <a:fillRect/>
          </a:stretch>
        </p:blipFill>
        <p:spPr>
          <a:xfrm>
            <a:off x="228600" y="1566446"/>
            <a:ext cx="4251635" cy="3962400"/>
          </a:xfrm>
          <a:prstGeom prst="rect">
            <a:avLst/>
          </a:prstGeom>
        </p:spPr>
      </p:pic>
      <p:sp>
        <p:nvSpPr>
          <p:cNvPr id="8" name="Tekstvak 7"/>
          <p:cNvSpPr txBox="1"/>
          <p:nvPr/>
        </p:nvSpPr>
        <p:spPr>
          <a:xfrm>
            <a:off x="1524000" y="5909846"/>
            <a:ext cx="1933642" cy="338554"/>
          </a:xfrm>
          <a:prstGeom prst="rect">
            <a:avLst/>
          </a:prstGeom>
          <a:noFill/>
        </p:spPr>
        <p:txBody>
          <a:bodyPr wrap="none" rtlCol="0">
            <a:spAutoFit/>
          </a:bodyPr>
          <a:lstStyle/>
          <a:p>
            <a:r>
              <a:rPr lang="en-US" sz="1600" b="0" dirty="0" err="1" smtClean="0">
                <a:solidFill>
                  <a:srgbClr val="000000"/>
                </a:solidFill>
              </a:rPr>
              <a:t>Degenaar</a:t>
            </a:r>
            <a:r>
              <a:rPr lang="en-US" sz="1600" b="0" dirty="0" smtClean="0">
                <a:solidFill>
                  <a:srgbClr val="000000"/>
                </a:solidFill>
              </a:rPr>
              <a:t> et al.  2014</a:t>
            </a:r>
            <a:endParaRPr lang="en-US" sz="1600" b="0" dirty="0">
              <a:solidFill>
                <a:srgbClr val="000000"/>
              </a:solidFill>
            </a:endParaRPr>
          </a:p>
        </p:txBody>
      </p:sp>
      <p:sp>
        <p:nvSpPr>
          <p:cNvPr id="9" name="Tekstvak 8"/>
          <p:cNvSpPr txBox="1"/>
          <p:nvPr/>
        </p:nvSpPr>
        <p:spPr>
          <a:xfrm>
            <a:off x="655607" y="558224"/>
            <a:ext cx="8259793" cy="584776"/>
          </a:xfrm>
          <a:prstGeom prst="rect">
            <a:avLst/>
          </a:prstGeom>
          <a:noFill/>
        </p:spPr>
        <p:txBody>
          <a:bodyPr wrap="none" rtlCol="0">
            <a:spAutoFit/>
          </a:bodyPr>
          <a:lstStyle/>
          <a:p>
            <a:r>
              <a:rPr lang="en-US" sz="3200" dirty="0" smtClean="0">
                <a:solidFill>
                  <a:srgbClr val="000000"/>
                </a:solidFill>
              </a:rPr>
              <a:t>Could it be similar to the transitional pulsars?</a:t>
            </a:r>
            <a:endParaRPr lang="en-US" sz="3200" dirty="0">
              <a:solidFill>
                <a:srgbClr val="000000"/>
              </a:solidFill>
            </a:endParaRPr>
          </a:p>
        </p:txBody>
      </p:sp>
      <p:sp>
        <p:nvSpPr>
          <p:cNvPr id="10" name="Rechthoek 9"/>
          <p:cNvSpPr/>
          <p:nvPr/>
        </p:nvSpPr>
        <p:spPr>
          <a:xfrm>
            <a:off x="2819400" y="1752600"/>
            <a:ext cx="1485653" cy="261610"/>
          </a:xfrm>
          <a:prstGeom prst="rect">
            <a:avLst/>
          </a:prstGeom>
        </p:spPr>
        <p:txBody>
          <a:bodyPr wrap="none">
            <a:spAutoFit/>
          </a:bodyPr>
          <a:lstStyle/>
          <a:p>
            <a:r>
              <a:rPr lang="en-US" sz="1100" b="0" dirty="0" smtClean="0">
                <a:solidFill>
                  <a:schemeClr val="bg1"/>
                </a:solidFill>
              </a:rPr>
              <a:t>XMM J174457-2850.3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90600" y="-76200"/>
            <a:ext cx="7772400" cy="838200"/>
          </a:xfrm>
        </p:spPr>
        <p:txBody>
          <a:bodyPr/>
          <a:lstStyle/>
          <a:p>
            <a:r>
              <a:rPr lang="en-US" dirty="0" smtClean="0">
                <a:solidFill>
                  <a:srgbClr val="660066"/>
                </a:solidFill>
              </a:rPr>
              <a:t>Quiescence variability</a:t>
            </a:r>
            <a:endParaRPr lang="en-US" dirty="0">
              <a:solidFill>
                <a:srgbClr val="660066"/>
              </a:solidFill>
            </a:endParaRPr>
          </a:p>
        </p:txBody>
      </p:sp>
      <p:grpSp>
        <p:nvGrpSpPr>
          <p:cNvPr id="9" name="Groeperen 8"/>
          <p:cNvGrpSpPr/>
          <p:nvPr/>
        </p:nvGrpSpPr>
        <p:grpSpPr>
          <a:xfrm>
            <a:off x="76200" y="1371600"/>
            <a:ext cx="4649400" cy="2439784"/>
            <a:chOff x="151200" y="914400"/>
            <a:chExt cx="4649400" cy="2439784"/>
          </a:xfrm>
        </p:grpSpPr>
        <p:pic>
          <p:nvPicPr>
            <p:cNvPr id="8" name="Afbeelding 7" descr="Cackett et al. 2010 Cen X-4.tiff"/>
            <p:cNvPicPr>
              <a:picLocks noChangeAspect="1"/>
            </p:cNvPicPr>
            <p:nvPr/>
          </p:nvPicPr>
          <p:blipFill>
            <a:blip r:embed="rId2"/>
            <a:srcRect t="89745" b="1897"/>
            <a:stretch>
              <a:fillRect/>
            </a:stretch>
          </p:blipFill>
          <p:spPr>
            <a:xfrm>
              <a:off x="151200" y="3085200"/>
              <a:ext cx="4648200" cy="268984"/>
            </a:xfrm>
            <a:prstGeom prst="rect">
              <a:avLst/>
            </a:prstGeom>
          </p:spPr>
        </p:pic>
        <p:pic>
          <p:nvPicPr>
            <p:cNvPr id="4" name="Afbeelding 3" descr="Cackett et al. 2010 Cen X-4.tiff"/>
            <p:cNvPicPr>
              <a:picLocks noChangeAspect="1"/>
            </p:cNvPicPr>
            <p:nvPr/>
          </p:nvPicPr>
          <p:blipFill>
            <a:blip r:embed="rId2"/>
            <a:srcRect b="32255"/>
            <a:stretch>
              <a:fillRect/>
            </a:stretch>
          </p:blipFill>
          <p:spPr>
            <a:xfrm>
              <a:off x="152400" y="914400"/>
              <a:ext cx="4648200" cy="2180027"/>
            </a:xfrm>
            <a:prstGeom prst="rect">
              <a:avLst/>
            </a:prstGeom>
          </p:spPr>
        </p:pic>
      </p:grpSp>
      <p:pic>
        <p:nvPicPr>
          <p:cNvPr id="5" name="Afbeelding 4" descr="Terzan 5 X-1 Degenaar &amp; Wijnands 2012.tiff"/>
          <p:cNvPicPr>
            <a:picLocks noChangeAspect="1"/>
          </p:cNvPicPr>
          <p:nvPr/>
        </p:nvPicPr>
        <p:blipFill>
          <a:blip r:embed="rId3"/>
          <a:stretch>
            <a:fillRect/>
          </a:stretch>
        </p:blipFill>
        <p:spPr>
          <a:xfrm>
            <a:off x="321875" y="3886200"/>
            <a:ext cx="3870325" cy="2057400"/>
          </a:xfrm>
          <a:prstGeom prst="rect">
            <a:avLst/>
          </a:prstGeom>
        </p:spPr>
      </p:pic>
      <p:pic>
        <p:nvPicPr>
          <p:cNvPr id="6" name="Afbeelding 5" descr="Linares 2014 M28I.tiff"/>
          <p:cNvPicPr>
            <a:picLocks noChangeAspect="1"/>
          </p:cNvPicPr>
          <p:nvPr/>
        </p:nvPicPr>
        <p:blipFill>
          <a:blip r:embed="rId4"/>
          <a:srcRect t="11636"/>
          <a:stretch>
            <a:fillRect/>
          </a:stretch>
        </p:blipFill>
        <p:spPr>
          <a:xfrm>
            <a:off x="4665916" y="1371600"/>
            <a:ext cx="4326884" cy="2303134"/>
          </a:xfrm>
          <a:prstGeom prst="rect">
            <a:avLst/>
          </a:prstGeom>
        </p:spPr>
      </p:pic>
      <p:pic>
        <p:nvPicPr>
          <p:cNvPr id="7" name="Afbeelding 6" descr="Bogdanov 2015 PSR J1023+0038.tiff"/>
          <p:cNvPicPr>
            <a:picLocks noChangeAspect="1"/>
          </p:cNvPicPr>
          <p:nvPr/>
        </p:nvPicPr>
        <p:blipFill>
          <a:blip r:embed="rId5"/>
          <a:srcRect t="80188"/>
          <a:stretch>
            <a:fillRect/>
          </a:stretch>
        </p:blipFill>
        <p:spPr>
          <a:xfrm>
            <a:off x="4725600" y="4038600"/>
            <a:ext cx="4343400" cy="2057400"/>
          </a:xfrm>
          <a:prstGeom prst="rect">
            <a:avLst/>
          </a:prstGeom>
        </p:spPr>
      </p:pic>
      <p:sp>
        <p:nvSpPr>
          <p:cNvPr id="10" name="Tekstvak 9"/>
          <p:cNvSpPr txBox="1"/>
          <p:nvPr/>
        </p:nvSpPr>
        <p:spPr>
          <a:xfrm>
            <a:off x="915600" y="762000"/>
            <a:ext cx="8001000" cy="461665"/>
          </a:xfrm>
          <a:prstGeom prst="rect">
            <a:avLst/>
          </a:prstGeom>
          <a:noFill/>
        </p:spPr>
        <p:txBody>
          <a:bodyPr wrap="square" rtlCol="0">
            <a:spAutoFit/>
          </a:bodyPr>
          <a:lstStyle/>
          <a:p>
            <a:r>
              <a:rPr lang="en-US" dirty="0" smtClean="0">
                <a:solidFill>
                  <a:srgbClr val="000090"/>
                </a:solidFill>
              </a:rPr>
              <a:t>Normal NS-</a:t>
            </a:r>
            <a:r>
              <a:rPr lang="en-US" dirty="0" err="1" smtClean="0">
                <a:solidFill>
                  <a:srgbClr val="000090"/>
                </a:solidFill>
              </a:rPr>
              <a:t>LMXBs</a:t>
            </a:r>
            <a:r>
              <a:rPr lang="en-US" dirty="0" smtClean="0">
                <a:solidFill>
                  <a:srgbClr val="000090"/>
                </a:solidFill>
              </a:rPr>
              <a:t>                                       </a:t>
            </a:r>
            <a:r>
              <a:rPr lang="en-US" dirty="0" err="1" smtClean="0">
                <a:solidFill>
                  <a:srgbClr val="000090"/>
                </a:solidFill>
              </a:rPr>
              <a:t>tMSPs</a:t>
            </a:r>
            <a:endParaRPr lang="en-US" dirty="0">
              <a:solidFill>
                <a:srgbClr val="000090"/>
              </a:solidFill>
            </a:endParaRPr>
          </a:p>
        </p:txBody>
      </p:sp>
      <p:sp>
        <p:nvSpPr>
          <p:cNvPr id="11" name="Tekstvak 10"/>
          <p:cNvSpPr txBox="1"/>
          <p:nvPr/>
        </p:nvSpPr>
        <p:spPr>
          <a:xfrm>
            <a:off x="2287200" y="6167735"/>
            <a:ext cx="5657468" cy="461665"/>
          </a:xfrm>
          <a:prstGeom prst="rect">
            <a:avLst/>
          </a:prstGeom>
          <a:noFill/>
        </p:spPr>
        <p:txBody>
          <a:bodyPr wrap="none" rtlCol="0">
            <a:spAutoFit/>
          </a:bodyPr>
          <a:lstStyle/>
          <a:p>
            <a:r>
              <a:rPr lang="en-US" b="0" i="1" dirty="0" smtClean="0">
                <a:solidFill>
                  <a:srgbClr val="000090"/>
                </a:solidFill>
              </a:rPr>
              <a:t>Effect of the presence of a magnetic field?</a:t>
            </a:r>
            <a:endParaRPr lang="en-US" b="0" i="1" dirty="0">
              <a:solidFill>
                <a:srgbClr val="000090"/>
              </a:solidFill>
            </a:endParaRPr>
          </a:p>
        </p:txBody>
      </p:sp>
      <p:sp>
        <p:nvSpPr>
          <p:cNvPr id="12" name="Tekstvak 11"/>
          <p:cNvSpPr txBox="1"/>
          <p:nvPr/>
        </p:nvSpPr>
        <p:spPr>
          <a:xfrm>
            <a:off x="5257800" y="1447800"/>
            <a:ext cx="1328909" cy="230832"/>
          </a:xfrm>
          <a:prstGeom prst="rect">
            <a:avLst/>
          </a:prstGeom>
          <a:noFill/>
        </p:spPr>
        <p:txBody>
          <a:bodyPr wrap="none" rtlCol="0">
            <a:spAutoFit/>
          </a:bodyPr>
          <a:lstStyle/>
          <a:p>
            <a:r>
              <a:rPr lang="en-US" sz="900" b="0" dirty="0" smtClean="0">
                <a:solidFill>
                  <a:srgbClr val="FF0000"/>
                </a:solidFill>
              </a:rPr>
              <a:t>M28I Linares et al. 2014</a:t>
            </a:r>
            <a:endParaRPr lang="en-US" sz="900" b="0" dirty="0">
              <a:solidFill>
                <a:srgbClr val="FF0000"/>
              </a:solidFill>
            </a:endParaRPr>
          </a:p>
        </p:txBody>
      </p:sp>
      <p:sp>
        <p:nvSpPr>
          <p:cNvPr id="13" name="Tekstvak 12"/>
          <p:cNvSpPr txBox="1"/>
          <p:nvPr/>
        </p:nvSpPr>
        <p:spPr>
          <a:xfrm>
            <a:off x="5182254" y="4173379"/>
            <a:ext cx="2006698" cy="230832"/>
          </a:xfrm>
          <a:prstGeom prst="rect">
            <a:avLst/>
          </a:prstGeom>
          <a:noFill/>
        </p:spPr>
        <p:txBody>
          <a:bodyPr wrap="none" rtlCol="0">
            <a:spAutoFit/>
          </a:bodyPr>
          <a:lstStyle/>
          <a:p>
            <a:r>
              <a:rPr lang="en-US" sz="900" b="0" dirty="0" smtClean="0">
                <a:solidFill>
                  <a:srgbClr val="FF0000"/>
                </a:solidFill>
              </a:rPr>
              <a:t>PSR J1023+0038 </a:t>
            </a:r>
            <a:r>
              <a:rPr lang="en-US" sz="900" b="0" dirty="0" err="1" smtClean="0">
                <a:solidFill>
                  <a:srgbClr val="FF0000"/>
                </a:solidFill>
              </a:rPr>
              <a:t>Bogdanov</a:t>
            </a:r>
            <a:r>
              <a:rPr lang="en-US" sz="900" b="0" dirty="0" smtClean="0">
                <a:solidFill>
                  <a:srgbClr val="FF0000"/>
                </a:solidFill>
              </a:rPr>
              <a:t> et al. 2015</a:t>
            </a:r>
            <a:endParaRPr lang="en-US" sz="900" b="0" dirty="0">
              <a:solidFill>
                <a:srgbClr val="FF0000"/>
              </a:solidFill>
            </a:endParaRPr>
          </a:p>
        </p:txBody>
      </p:sp>
      <p:sp>
        <p:nvSpPr>
          <p:cNvPr id="14" name="Tekstvak 13"/>
          <p:cNvSpPr txBox="1"/>
          <p:nvPr/>
        </p:nvSpPr>
        <p:spPr>
          <a:xfrm>
            <a:off x="3124200" y="1447800"/>
            <a:ext cx="1473123" cy="230832"/>
          </a:xfrm>
          <a:prstGeom prst="rect">
            <a:avLst/>
          </a:prstGeom>
          <a:noFill/>
        </p:spPr>
        <p:txBody>
          <a:bodyPr wrap="none" rtlCol="0">
            <a:spAutoFit/>
          </a:bodyPr>
          <a:lstStyle/>
          <a:p>
            <a:r>
              <a:rPr lang="en-US" sz="900" b="0" dirty="0" err="1" smtClean="0">
                <a:solidFill>
                  <a:srgbClr val="FF0000"/>
                </a:solidFill>
              </a:rPr>
              <a:t>Cen</a:t>
            </a:r>
            <a:r>
              <a:rPr lang="en-US" sz="900" b="0" dirty="0" smtClean="0">
                <a:solidFill>
                  <a:srgbClr val="FF0000"/>
                </a:solidFill>
              </a:rPr>
              <a:t> X-4 </a:t>
            </a:r>
            <a:r>
              <a:rPr lang="en-US" sz="900" b="0" dirty="0" err="1" smtClean="0">
                <a:solidFill>
                  <a:srgbClr val="FF0000"/>
                </a:solidFill>
              </a:rPr>
              <a:t>Cackett</a:t>
            </a:r>
            <a:r>
              <a:rPr lang="en-US" sz="900" b="0" dirty="0" smtClean="0">
                <a:solidFill>
                  <a:srgbClr val="FF0000"/>
                </a:solidFill>
              </a:rPr>
              <a:t> et al. 2010</a:t>
            </a:r>
            <a:endParaRPr lang="en-US" sz="900" b="0" dirty="0">
              <a:solidFill>
                <a:srgbClr val="FF0000"/>
              </a:solidFill>
            </a:endParaRPr>
          </a:p>
        </p:txBody>
      </p:sp>
      <p:sp>
        <p:nvSpPr>
          <p:cNvPr id="15" name="Tekstvak 14"/>
          <p:cNvSpPr txBox="1"/>
          <p:nvPr/>
        </p:nvSpPr>
        <p:spPr>
          <a:xfrm>
            <a:off x="1905000" y="3962400"/>
            <a:ext cx="2105602" cy="230832"/>
          </a:xfrm>
          <a:prstGeom prst="rect">
            <a:avLst/>
          </a:prstGeom>
          <a:noFill/>
        </p:spPr>
        <p:txBody>
          <a:bodyPr wrap="none" rtlCol="0">
            <a:spAutoFit/>
          </a:bodyPr>
          <a:lstStyle/>
          <a:p>
            <a:r>
              <a:rPr lang="en-US" sz="900" b="0" dirty="0" err="1" smtClean="0">
                <a:solidFill>
                  <a:srgbClr val="FF0000"/>
                </a:solidFill>
              </a:rPr>
              <a:t>Terzan</a:t>
            </a:r>
            <a:r>
              <a:rPr lang="en-US" sz="900" b="0" dirty="0" smtClean="0">
                <a:solidFill>
                  <a:srgbClr val="FF0000"/>
                </a:solidFill>
              </a:rPr>
              <a:t> 5 X-1 </a:t>
            </a:r>
            <a:r>
              <a:rPr lang="en-US" sz="900" b="0" dirty="0" err="1" smtClean="0">
                <a:solidFill>
                  <a:srgbClr val="FF0000"/>
                </a:solidFill>
              </a:rPr>
              <a:t>Degenaar</a:t>
            </a:r>
            <a:r>
              <a:rPr lang="en-US" sz="900" b="0" dirty="0" smtClean="0">
                <a:solidFill>
                  <a:srgbClr val="FF0000"/>
                </a:solidFill>
              </a:rPr>
              <a:t> &amp; </a:t>
            </a:r>
            <a:r>
              <a:rPr lang="en-US" sz="900" b="0" dirty="0" err="1" smtClean="0">
                <a:solidFill>
                  <a:srgbClr val="FF0000"/>
                </a:solidFill>
              </a:rPr>
              <a:t>Wijnands</a:t>
            </a:r>
            <a:r>
              <a:rPr lang="en-US" sz="900" b="0" dirty="0" smtClean="0">
                <a:solidFill>
                  <a:srgbClr val="FF0000"/>
                </a:solidFill>
              </a:rPr>
              <a:t> 2012</a:t>
            </a:r>
            <a:endParaRPr lang="en-US" sz="900" b="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304800"/>
            <a:ext cx="7772400" cy="990600"/>
          </a:xfrm>
        </p:spPr>
        <p:txBody>
          <a:bodyPr/>
          <a:lstStyle/>
          <a:p>
            <a:pPr eaLnBrk="1" hangingPunct="1"/>
            <a:r>
              <a:rPr lang="en-US" sz="5400" dirty="0" smtClean="0">
                <a:solidFill>
                  <a:srgbClr val="000090"/>
                </a:solidFill>
              </a:rPr>
              <a:t>Conclusion</a:t>
            </a:r>
            <a:endParaRPr lang="en-US" dirty="0" smtClean="0">
              <a:solidFill>
                <a:srgbClr val="000090"/>
              </a:solidFill>
            </a:endParaRPr>
          </a:p>
        </p:txBody>
      </p:sp>
      <p:sp>
        <p:nvSpPr>
          <p:cNvPr id="92163" name="Rectangle 3"/>
          <p:cNvSpPr>
            <a:spLocks noGrp="1" noChangeArrowheads="1"/>
          </p:cNvSpPr>
          <p:nvPr>
            <p:ph type="body" idx="1"/>
          </p:nvPr>
        </p:nvSpPr>
        <p:spPr>
          <a:xfrm>
            <a:off x="381000" y="1524000"/>
            <a:ext cx="8763000" cy="4953000"/>
          </a:xfrm>
        </p:spPr>
        <p:txBody>
          <a:bodyPr/>
          <a:lstStyle/>
          <a:p>
            <a:pPr eaLnBrk="1" hangingPunct="1">
              <a:lnSpc>
                <a:spcPct val="90000"/>
              </a:lnSpc>
            </a:pPr>
            <a:r>
              <a:rPr lang="en-US" sz="2800" dirty="0" smtClean="0">
                <a:solidFill>
                  <a:srgbClr val="0D0D0D"/>
                </a:solidFill>
              </a:rPr>
              <a:t>A lot of weird stuff at very low accretion rate</a:t>
            </a:r>
          </a:p>
          <a:p>
            <a:pPr lvl="1" eaLnBrk="1" hangingPunct="1">
              <a:lnSpc>
                <a:spcPct val="90000"/>
              </a:lnSpc>
            </a:pPr>
            <a:r>
              <a:rPr lang="en-US" sz="2400" dirty="0">
                <a:solidFill>
                  <a:srgbClr val="0D0D0D"/>
                </a:solidFill>
              </a:rPr>
              <a:t>Difficult to study and get high quality data</a:t>
            </a:r>
          </a:p>
          <a:p>
            <a:pPr lvl="2" eaLnBrk="1" hangingPunct="1">
              <a:lnSpc>
                <a:spcPct val="90000"/>
              </a:lnSpc>
            </a:pPr>
            <a:r>
              <a:rPr lang="en-US" sz="2000" dirty="0">
                <a:solidFill>
                  <a:srgbClr val="0D0D0D"/>
                </a:solidFill>
              </a:rPr>
              <a:t>But making progress!</a:t>
            </a:r>
          </a:p>
          <a:p>
            <a:pPr lvl="2" eaLnBrk="1" hangingPunct="1">
              <a:lnSpc>
                <a:spcPct val="90000"/>
              </a:lnSpc>
            </a:pPr>
            <a:r>
              <a:rPr lang="en-US" sz="2000" dirty="0">
                <a:solidFill>
                  <a:srgbClr val="0D0D0D"/>
                </a:solidFill>
              </a:rPr>
              <a:t>Sensitive all-sky monitors</a:t>
            </a:r>
            <a:endParaRPr lang="en-US" sz="2000" dirty="0" smtClean="0">
              <a:solidFill>
                <a:srgbClr val="0D0D0D"/>
              </a:solidFill>
            </a:endParaRPr>
          </a:p>
          <a:p>
            <a:pPr eaLnBrk="1" hangingPunct="1">
              <a:lnSpc>
                <a:spcPct val="90000"/>
              </a:lnSpc>
            </a:pPr>
            <a:r>
              <a:rPr lang="en-US" sz="2800" dirty="0" smtClean="0">
                <a:solidFill>
                  <a:srgbClr val="0D0D0D"/>
                </a:solidFill>
              </a:rPr>
              <a:t>Difficult to interpret due to lack of data</a:t>
            </a:r>
          </a:p>
          <a:p>
            <a:pPr lvl="1" eaLnBrk="1" hangingPunct="1">
              <a:lnSpc>
                <a:spcPct val="90000"/>
              </a:lnSpc>
            </a:pPr>
            <a:r>
              <a:rPr lang="en-US" sz="2400" dirty="0" smtClean="0">
                <a:solidFill>
                  <a:srgbClr val="0D0D0D"/>
                </a:solidFill>
              </a:rPr>
              <a:t>But neutron star seems to become a very important player</a:t>
            </a:r>
          </a:p>
          <a:p>
            <a:pPr lvl="1" eaLnBrk="1" hangingPunct="1">
              <a:lnSpc>
                <a:spcPct val="90000"/>
              </a:lnSpc>
            </a:pPr>
            <a:r>
              <a:rPr lang="en-US" sz="2400" dirty="0" smtClean="0">
                <a:solidFill>
                  <a:srgbClr val="0D0D0D"/>
                </a:solidFill>
              </a:rPr>
              <a:t>Unclear if one or multiple mechanisms produce the observed power-law component</a:t>
            </a:r>
          </a:p>
          <a:p>
            <a:pPr eaLnBrk="1" hangingPunct="1">
              <a:lnSpc>
                <a:spcPct val="90000"/>
              </a:lnSpc>
            </a:pPr>
            <a:r>
              <a:rPr lang="en-US" sz="2800" dirty="0" smtClean="0">
                <a:solidFill>
                  <a:srgbClr val="0D0D0D"/>
                </a:solidFill>
              </a:rPr>
              <a:t>Also other NS </a:t>
            </a:r>
            <a:r>
              <a:rPr lang="en-US" sz="2800" dirty="0" err="1" smtClean="0">
                <a:solidFill>
                  <a:srgbClr val="0D0D0D"/>
                </a:solidFill>
              </a:rPr>
              <a:t>LMXBs</a:t>
            </a:r>
            <a:r>
              <a:rPr lang="en-US" sz="2800" dirty="0" smtClean="0">
                <a:solidFill>
                  <a:srgbClr val="0D0D0D"/>
                </a:solidFill>
              </a:rPr>
              <a:t> might </a:t>
            </a:r>
            <a:r>
              <a:rPr lang="en-US" sz="2800" dirty="0" smtClean="0">
                <a:solidFill>
                  <a:srgbClr val="0D0D0D"/>
                </a:solidFill>
              </a:rPr>
              <a:t>have</a:t>
            </a:r>
            <a:r>
              <a:rPr lang="en-US" sz="2800" dirty="0" smtClean="0">
                <a:solidFill>
                  <a:srgbClr val="0D0D0D"/>
                </a:solidFill>
              </a:rPr>
              <a:t> odd accretion modes</a:t>
            </a:r>
            <a:endParaRPr lang="en-US" sz="2800" dirty="0" smtClean="0">
              <a:solidFill>
                <a:srgbClr val="0D0D0D"/>
              </a:solidFill>
            </a:endParaRPr>
          </a:p>
          <a:p>
            <a:pPr lvl="1" eaLnBrk="1" hangingPunct="1">
              <a:lnSpc>
                <a:spcPct val="90000"/>
              </a:lnSpc>
            </a:pPr>
            <a:r>
              <a:rPr lang="en-US" sz="2400" dirty="0" smtClean="0">
                <a:solidFill>
                  <a:srgbClr val="0D0D0D"/>
                </a:solidFill>
              </a:rPr>
              <a:t>Connection with the ‘transition pulsars’?</a:t>
            </a:r>
          </a:p>
          <a:p>
            <a:pPr lvl="1" eaLnBrk="1" hangingPunct="1">
              <a:lnSpc>
                <a:spcPct val="90000"/>
              </a:lnSpc>
            </a:pPr>
            <a:r>
              <a:rPr lang="en-US" sz="2400" dirty="0" smtClean="0">
                <a:solidFill>
                  <a:srgbClr val="0D0D0D"/>
                </a:solidFill>
              </a:rPr>
              <a:t>So also compare the ‘transition pulsars’ with ‘normal’ </a:t>
            </a:r>
            <a:r>
              <a:rPr lang="en-US" sz="2400" dirty="0" err="1" smtClean="0">
                <a:solidFill>
                  <a:srgbClr val="0D0D0D"/>
                </a:solidFill>
              </a:rPr>
              <a:t>LMXBs</a:t>
            </a:r>
            <a:endParaRPr lang="en-US" sz="2400" dirty="0">
              <a:solidFill>
                <a:srgbClr val="0D0D0D"/>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grpSp>
        <p:nvGrpSpPr>
          <p:cNvPr id="12" name="Groeperen 32"/>
          <p:cNvGrpSpPr>
            <a:grpSpLocks/>
          </p:cNvGrpSpPr>
          <p:nvPr/>
        </p:nvGrpSpPr>
        <p:grpSpPr bwMode="auto">
          <a:xfrm>
            <a:off x="1066800" y="1524000"/>
            <a:ext cx="6096000" cy="5181600"/>
            <a:chOff x="4380687" y="2286000"/>
            <a:chExt cx="4763313" cy="3810000"/>
          </a:xfrm>
        </p:grpSpPr>
        <p:pic>
          <p:nvPicPr>
            <p:cNvPr id="13" name="Afbeelding 3" descr="aql_x-1.jpg"/>
            <p:cNvPicPr>
              <a:picLocks noChangeAspect="1"/>
            </p:cNvPicPr>
            <p:nvPr/>
          </p:nvPicPr>
          <p:blipFill>
            <a:blip r:embed="rId2"/>
            <a:srcRect/>
            <a:stretch>
              <a:fillRect/>
            </a:stretch>
          </p:blipFill>
          <p:spPr bwMode="auto">
            <a:xfrm>
              <a:off x="4380687" y="2286000"/>
              <a:ext cx="4763313" cy="3810000"/>
            </a:xfrm>
            <a:prstGeom prst="rect">
              <a:avLst/>
            </a:prstGeom>
            <a:noFill/>
            <a:ln w="9525">
              <a:noFill/>
              <a:miter lim="800000"/>
              <a:headEnd/>
              <a:tailEnd/>
            </a:ln>
          </p:spPr>
        </p:pic>
        <p:sp>
          <p:nvSpPr>
            <p:cNvPr id="15" name="Tekstvak 20"/>
            <p:cNvSpPr txBox="1">
              <a:spLocks noChangeArrowheads="1"/>
            </p:cNvSpPr>
            <p:nvPr/>
          </p:nvSpPr>
          <p:spPr bwMode="auto">
            <a:xfrm>
              <a:off x="8012713" y="2846294"/>
              <a:ext cx="1012204" cy="271568"/>
            </a:xfrm>
            <a:prstGeom prst="rect">
              <a:avLst/>
            </a:prstGeom>
            <a:solidFill>
              <a:schemeClr val="tx1"/>
            </a:solidFill>
            <a:ln w="9525">
              <a:noFill/>
              <a:miter lim="800000"/>
              <a:headEnd/>
              <a:tailEnd/>
            </a:ln>
          </p:spPr>
          <p:txBody>
            <a:bodyPr wrap="square">
              <a:prstTxWarp prst="textNoShape">
                <a:avLst/>
              </a:prstTxWarp>
              <a:spAutoFit/>
            </a:bodyPr>
            <a:lstStyle/>
            <a:p>
              <a:r>
                <a:rPr lang="en-US" sz="1800" b="0" dirty="0">
                  <a:solidFill>
                    <a:srgbClr val="660066"/>
                  </a:solidFill>
                </a:rPr>
                <a:t>10</a:t>
              </a:r>
              <a:r>
                <a:rPr lang="en-US" sz="1800" b="0" baseline="30000" dirty="0">
                  <a:solidFill>
                    <a:srgbClr val="660066"/>
                  </a:solidFill>
                </a:rPr>
                <a:t>36 </a:t>
              </a:r>
              <a:r>
                <a:rPr lang="en-US" sz="1800" b="0" dirty="0">
                  <a:solidFill>
                    <a:srgbClr val="660066"/>
                  </a:solidFill>
                </a:rPr>
                <a:t>erg s</a:t>
              </a:r>
              <a:r>
                <a:rPr lang="en-US" sz="1800" b="0" baseline="30000" dirty="0">
                  <a:solidFill>
                    <a:srgbClr val="660066"/>
                  </a:solidFill>
                </a:rPr>
                <a:t>-1</a:t>
              </a:r>
            </a:p>
          </p:txBody>
        </p:sp>
        <p:sp>
          <p:nvSpPr>
            <p:cNvPr id="16" name="Rechthoek 21"/>
            <p:cNvSpPr>
              <a:spLocks noChangeArrowheads="1"/>
            </p:cNvSpPr>
            <p:nvPr/>
          </p:nvSpPr>
          <p:spPr bwMode="auto">
            <a:xfrm>
              <a:off x="7162800" y="3200400"/>
              <a:ext cx="1897200" cy="4140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17" name="Rechthoek 22"/>
            <p:cNvSpPr>
              <a:spLocks noChangeArrowheads="1"/>
            </p:cNvSpPr>
            <p:nvPr/>
          </p:nvSpPr>
          <p:spPr bwMode="auto">
            <a:xfrm>
              <a:off x="7391400" y="3352800"/>
              <a:ext cx="1668600" cy="9906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18" name="Rechthoek 23"/>
            <p:cNvSpPr>
              <a:spLocks noChangeArrowheads="1"/>
            </p:cNvSpPr>
            <p:nvPr/>
          </p:nvSpPr>
          <p:spPr bwMode="auto">
            <a:xfrm>
              <a:off x="7581600" y="3581400"/>
              <a:ext cx="1440000" cy="9906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19" name="Rechthoek 24"/>
            <p:cNvSpPr>
              <a:spLocks noChangeArrowheads="1"/>
            </p:cNvSpPr>
            <p:nvPr/>
          </p:nvSpPr>
          <p:spPr bwMode="auto">
            <a:xfrm>
              <a:off x="8382000" y="4648200"/>
              <a:ext cx="267000" cy="2286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20" name="Rechthoek 25"/>
            <p:cNvSpPr>
              <a:spLocks noChangeArrowheads="1"/>
            </p:cNvSpPr>
            <p:nvPr/>
          </p:nvSpPr>
          <p:spPr bwMode="auto">
            <a:xfrm>
              <a:off x="8915400" y="4495800"/>
              <a:ext cx="152400" cy="3048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21" name="Rechthoek 26"/>
            <p:cNvSpPr>
              <a:spLocks noChangeArrowheads="1"/>
            </p:cNvSpPr>
            <p:nvPr/>
          </p:nvSpPr>
          <p:spPr bwMode="auto">
            <a:xfrm>
              <a:off x="8946000" y="4532400"/>
              <a:ext cx="152400" cy="762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22" name="Rechthoek 27"/>
            <p:cNvSpPr>
              <a:spLocks noChangeArrowheads="1"/>
            </p:cNvSpPr>
            <p:nvPr/>
          </p:nvSpPr>
          <p:spPr bwMode="auto">
            <a:xfrm>
              <a:off x="8946000" y="4680000"/>
              <a:ext cx="152400" cy="762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23" name="Rechthoek 28"/>
            <p:cNvSpPr>
              <a:spLocks noChangeArrowheads="1"/>
            </p:cNvSpPr>
            <p:nvPr/>
          </p:nvSpPr>
          <p:spPr bwMode="auto">
            <a:xfrm>
              <a:off x="5018400" y="4555680"/>
              <a:ext cx="2494800" cy="45719"/>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24" name="Rechthoek 29"/>
            <p:cNvSpPr>
              <a:spLocks noChangeArrowheads="1"/>
            </p:cNvSpPr>
            <p:nvPr/>
          </p:nvSpPr>
          <p:spPr bwMode="auto">
            <a:xfrm>
              <a:off x="5011200" y="3352801"/>
              <a:ext cx="2023200" cy="762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25" name="Rechthoek 30"/>
            <p:cNvSpPr>
              <a:spLocks noChangeArrowheads="1"/>
            </p:cNvSpPr>
            <p:nvPr/>
          </p:nvSpPr>
          <p:spPr bwMode="auto">
            <a:xfrm>
              <a:off x="7074000" y="3304800"/>
              <a:ext cx="100200" cy="762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26" name="Rechthoek 31"/>
            <p:cNvSpPr>
              <a:spLocks noChangeArrowheads="1"/>
            </p:cNvSpPr>
            <p:nvPr/>
          </p:nvSpPr>
          <p:spPr bwMode="auto">
            <a:xfrm>
              <a:off x="6986400" y="3048000"/>
              <a:ext cx="252600" cy="2286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cxnSp>
          <p:nvCxnSpPr>
            <p:cNvPr id="28" name="Rechte verbindingslijn met pijl 18"/>
            <p:cNvCxnSpPr>
              <a:cxnSpLocks noChangeShapeType="1"/>
            </p:cNvCxnSpPr>
            <p:nvPr/>
          </p:nvCxnSpPr>
          <p:spPr bwMode="auto">
            <a:xfrm>
              <a:off x="5004000" y="3164400"/>
              <a:ext cx="4133400" cy="1588"/>
            </a:xfrm>
            <a:prstGeom prst="straightConnector1">
              <a:avLst/>
            </a:prstGeom>
            <a:noFill/>
            <a:ln w="9525">
              <a:solidFill>
                <a:srgbClr val="660066"/>
              </a:solidFill>
              <a:round/>
              <a:headEnd/>
              <a:tailEnd/>
            </a:ln>
          </p:spPr>
        </p:cxnSp>
        <p:sp>
          <p:nvSpPr>
            <p:cNvPr id="14" name="Tekstvak 4"/>
            <p:cNvSpPr txBox="1">
              <a:spLocks noChangeArrowheads="1"/>
            </p:cNvSpPr>
            <p:nvPr/>
          </p:nvSpPr>
          <p:spPr bwMode="auto">
            <a:xfrm>
              <a:off x="5214267" y="5143500"/>
              <a:ext cx="2082800" cy="271568"/>
            </a:xfrm>
            <a:prstGeom prst="rect">
              <a:avLst/>
            </a:prstGeom>
            <a:noFill/>
            <a:ln w="9525">
              <a:noFill/>
              <a:miter lim="800000"/>
              <a:headEnd/>
              <a:tailEnd/>
            </a:ln>
          </p:spPr>
          <p:txBody>
            <a:bodyPr wrap="square">
              <a:prstTxWarp prst="textNoShape">
                <a:avLst/>
              </a:prstTxWarp>
              <a:spAutoFit/>
            </a:bodyPr>
            <a:lstStyle/>
            <a:p>
              <a:r>
                <a:rPr lang="nl-NL" sz="1800" b="0" dirty="0" err="1">
                  <a:solidFill>
                    <a:srgbClr val="FF0000"/>
                  </a:solidFill>
                </a:rPr>
                <a:t>Campana</a:t>
              </a:r>
              <a:r>
                <a:rPr lang="nl-NL" sz="1800" b="0" dirty="0">
                  <a:solidFill>
                    <a:srgbClr val="FF0000"/>
                  </a:solidFill>
                </a:rPr>
                <a:t> et </a:t>
              </a:r>
              <a:r>
                <a:rPr lang="nl-NL" sz="1800" b="0" dirty="0" err="1">
                  <a:solidFill>
                    <a:srgbClr val="FF0000"/>
                  </a:solidFill>
                </a:rPr>
                <a:t>al.</a:t>
              </a:r>
              <a:r>
                <a:rPr lang="nl-NL" sz="1800" b="0" dirty="0">
                  <a:solidFill>
                    <a:srgbClr val="FF0000"/>
                  </a:solidFill>
                </a:rPr>
                <a:t> 1998</a:t>
              </a:r>
            </a:p>
          </p:txBody>
        </p:sp>
      </p:grpSp>
      <p:sp>
        <p:nvSpPr>
          <p:cNvPr id="25602" name="Tijdelijke aanduiding voor inhoud 2"/>
          <p:cNvSpPr>
            <a:spLocks noGrp="1"/>
          </p:cNvSpPr>
          <p:nvPr>
            <p:ph idx="1"/>
          </p:nvPr>
        </p:nvSpPr>
        <p:spPr>
          <a:xfrm>
            <a:off x="7239000" y="1752600"/>
            <a:ext cx="1371600" cy="416461"/>
          </a:xfrm>
        </p:spPr>
        <p:txBody>
          <a:bodyPr/>
          <a:lstStyle/>
          <a:p>
            <a:pPr>
              <a:buFontTx/>
              <a:buNone/>
            </a:pPr>
            <a:r>
              <a:rPr lang="nl-NL" sz="2000" dirty="0" err="1" smtClean="0">
                <a:solidFill>
                  <a:schemeClr val="bg2"/>
                </a:solidFill>
              </a:rPr>
              <a:t>Aql</a:t>
            </a:r>
            <a:r>
              <a:rPr lang="nl-NL" sz="2000" dirty="0" smtClean="0">
                <a:solidFill>
                  <a:schemeClr val="bg2"/>
                </a:solidFill>
              </a:rPr>
              <a:t> X-1</a:t>
            </a:r>
          </a:p>
        </p:txBody>
      </p:sp>
      <p:sp>
        <p:nvSpPr>
          <p:cNvPr id="25603" name="Titel 3"/>
          <p:cNvSpPr>
            <a:spLocks noGrp="1"/>
          </p:cNvSpPr>
          <p:nvPr>
            <p:ph type="title"/>
          </p:nvPr>
        </p:nvSpPr>
        <p:spPr>
          <a:xfrm>
            <a:off x="228600" y="0"/>
            <a:ext cx="8458200" cy="1524000"/>
          </a:xfrm>
        </p:spPr>
        <p:txBody>
          <a:bodyPr/>
          <a:lstStyle/>
          <a:p>
            <a:r>
              <a:rPr lang="en-US" dirty="0" smtClean="0">
                <a:solidFill>
                  <a:srgbClr val="000090"/>
                </a:solidFill>
              </a:rPr>
              <a:t>Transition to quiescence of </a:t>
            </a:r>
            <a:br>
              <a:rPr lang="en-US" dirty="0" smtClean="0">
                <a:solidFill>
                  <a:srgbClr val="000090"/>
                </a:solidFill>
              </a:rPr>
            </a:br>
            <a:r>
              <a:rPr lang="en-US" dirty="0" smtClean="0">
                <a:solidFill>
                  <a:srgbClr val="000090"/>
                </a:solidFill>
              </a:rPr>
              <a:t>bright transients</a:t>
            </a:r>
          </a:p>
        </p:txBody>
      </p:sp>
      <p:sp>
        <p:nvSpPr>
          <p:cNvPr id="25607" name="Rechthoek 11"/>
          <p:cNvSpPr>
            <a:spLocks noChangeArrowheads="1"/>
          </p:cNvSpPr>
          <p:nvPr/>
        </p:nvSpPr>
        <p:spPr bwMode="auto">
          <a:xfrm>
            <a:off x="6934200" y="5562600"/>
            <a:ext cx="152400" cy="3810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27" name="Tekstvak 26"/>
          <p:cNvSpPr txBox="1"/>
          <p:nvPr/>
        </p:nvSpPr>
        <p:spPr>
          <a:xfrm>
            <a:off x="7206268" y="5410200"/>
            <a:ext cx="1909748" cy="830997"/>
          </a:xfrm>
          <a:prstGeom prst="rect">
            <a:avLst/>
          </a:prstGeom>
          <a:noFill/>
        </p:spPr>
        <p:txBody>
          <a:bodyPr wrap="none" rtlCol="0">
            <a:spAutoFit/>
          </a:bodyPr>
          <a:lstStyle/>
          <a:p>
            <a:pPr algn="ctr"/>
            <a:r>
              <a:rPr lang="en-US" b="0" i="1" dirty="0" smtClean="0">
                <a:solidFill>
                  <a:srgbClr val="660066"/>
                </a:solidFill>
              </a:rPr>
              <a:t>As the DIM </a:t>
            </a:r>
          </a:p>
          <a:p>
            <a:pPr algn="ctr"/>
            <a:r>
              <a:rPr lang="en-US" b="0" i="1" dirty="0" smtClean="0">
                <a:solidFill>
                  <a:srgbClr val="660066"/>
                </a:solidFill>
              </a:rPr>
              <a:t>would like it!</a:t>
            </a:r>
            <a:endParaRPr lang="en-US" b="0" i="1" dirty="0">
              <a:solidFill>
                <a:srgbClr val="660066"/>
              </a:solidFill>
            </a:endParaRPr>
          </a:p>
        </p:txBody>
      </p:sp>
      <p:sp>
        <p:nvSpPr>
          <p:cNvPr id="29" name="Rechthoek 28"/>
          <p:cNvSpPr/>
          <p:nvPr/>
        </p:nvSpPr>
        <p:spPr bwMode="auto">
          <a:xfrm>
            <a:off x="6553200" y="1905000"/>
            <a:ext cx="45720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ndParaRPr>
          </a:p>
        </p:txBody>
      </p:sp>
      <p:sp>
        <p:nvSpPr>
          <p:cNvPr id="30" name="Rechthoek 29"/>
          <p:cNvSpPr/>
          <p:nvPr/>
        </p:nvSpPr>
        <p:spPr bwMode="auto">
          <a:xfrm>
            <a:off x="2133600" y="5791200"/>
            <a:ext cx="4876800" cy="228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2770" name="Tijdelijke aanduiding voor inhoud 2"/>
          <p:cNvSpPr>
            <a:spLocks noGrp="1"/>
          </p:cNvSpPr>
          <p:nvPr>
            <p:ph idx="1"/>
          </p:nvPr>
        </p:nvSpPr>
        <p:spPr>
          <a:xfrm>
            <a:off x="762000" y="1371600"/>
            <a:ext cx="8305800" cy="4114800"/>
          </a:xfrm>
        </p:spPr>
        <p:txBody>
          <a:bodyPr/>
          <a:lstStyle/>
          <a:p>
            <a:pPr>
              <a:buFontTx/>
              <a:buNone/>
            </a:pPr>
            <a:r>
              <a:rPr lang="nl-NL" sz="2800" smtClean="0">
                <a:solidFill>
                  <a:schemeClr val="bg2"/>
                </a:solidFill>
              </a:rPr>
              <a:t>XTE J1650-500 (BH)            SAX J1808.4-3658 (NS)</a:t>
            </a:r>
          </a:p>
        </p:txBody>
      </p:sp>
      <p:sp>
        <p:nvSpPr>
          <p:cNvPr id="32771" name="Titel 3"/>
          <p:cNvSpPr>
            <a:spLocks noGrp="1"/>
          </p:cNvSpPr>
          <p:nvPr>
            <p:ph type="title"/>
          </p:nvPr>
        </p:nvSpPr>
        <p:spPr>
          <a:xfrm>
            <a:off x="609600" y="0"/>
            <a:ext cx="7772400" cy="1143000"/>
          </a:xfrm>
        </p:spPr>
        <p:txBody>
          <a:bodyPr/>
          <a:lstStyle/>
          <a:p>
            <a:r>
              <a:rPr lang="nl-NL" smtClean="0">
                <a:solidFill>
                  <a:srgbClr val="000090"/>
                </a:solidFill>
              </a:rPr>
              <a:t>Bubbling</a:t>
            </a:r>
          </a:p>
        </p:txBody>
      </p:sp>
      <p:pic>
        <p:nvPicPr>
          <p:cNvPr id="32772" name="Afbeelding 4" descr="1650.jpg"/>
          <p:cNvPicPr>
            <a:picLocks noChangeAspect="1"/>
          </p:cNvPicPr>
          <p:nvPr/>
        </p:nvPicPr>
        <p:blipFill>
          <a:blip r:embed="rId2"/>
          <a:srcRect/>
          <a:stretch>
            <a:fillRect/>
          </a:stretch>
        </p:blipFill>
        <p:spPr bwMode="auto">
          <a:xfrm>
            <a:off x="307975" y="1981200"/>
            <a:ext cx="4264025" cy="3505200"/>
          </a:xfrm>
          <a:prstGeom prst="rect">
            <a:avLst/>
          </a:prstGeom>
          <a:noFill/>
          <a:ln w="9525">
            <a:noFill/>
            <a:miter lim="800000"/>
            <a:headEnd/>
            <a:tailEnd/>
          </a:ln>
        </p:spPr>
      </p:pic>
      <p:sp>
        <p:nvSpPr>
          <p:cNvPr id="32773" name="Tekstvak 5"/>
          <p:cNvSpPr txBox="1">
            <a:spLocks noChangeArrowheads="1"/>
          </p:cNvSpPr>
          <p:nvPr/>
        </p:nvSpPr>
        <p:spPr bwMode="auto">
          <a:xfrm>
            <a:off x="2162175" y="2057400"/>
            <a:ext cx="1800225" cy="338138"/>
          </a:xfrm>
          <a:prstGeom prst="rect">
            <a:avLst/>
          </a:prstGeom>
          <a:noFill/>
          <a:ln w="9525">
            <a:noFill/>
            <a:miter lim="800000"/>
            <a:headEnd/>
            <a:tailEnd/>
          </a:ln>
        </p:spPr>
        <p:txBody>
          <a:bodyPr wrap="none">
            <a:prstTxWarp prst="textNoShape">
              <a:avLst/>
            </a:prstTxWarp>
            <a:spAutoFit/>
          </a:bodyPr>
          <a:lstStyle/>
          <a:p>
            <a:r>
              <a:rPr lang="nl-NL" sz="1600" b="0">
                <a:solidFill>
                  <a:srgbClr val="FF0000"/>
                </a:solidFill>
              </a:rPr>
              <a:t>Tomsick et al. 2004</a:t>
            </a:r>
          </a:p>
        </p:txBody>
      </p:sp>
      <p:grpSp>
        <p:nvGrpSpPr>
          <p:cNvPr id="2" name="Groeperen 30"/>
          <p:cNvGrpSpPr>
            <a:grpSpLocks/>
          </p:cNvGrpSpPr>
          <p:nvPr/>
        </p:nvGrpSpPr>
        <p:grpSpPr bwMode="auto">
          <a:xfrm>
            <a:off x="4495800" y="1981200"/>
            <a:ext cx="4572000" cy="3513138"/>
            <a:chOff x="4572000" y="1981200"/>
            <a:chExt cx="4572000" cy="3513138"/>
          </a:xfrm>
        </p:grpSpPr>
        <p:pic>
          <p:nvPicPr>
            <p:cNvPr id="32776" name="Afbeelding 3" descr="1808_lc.jpg"/>
            <p:cNvPicPr>
              <a:picLocks noChangeAspect="1"/>
            </p:cNvPicPr>
            <p:nvPr/>
          </p:nvPicPr>
          <p:blipFill>
            <a:blip r:embed="rId3"/>
            <a:srcRect/>
            <a:stretch>
              <a:fillRect/>
            </a:stretch>
          </p:blipFill>
          <p:spPr bwMode="auto">
            <a:xfrm>
              <a:off x="4572000" y="1981200"/>
              <a:ext cx="4572000" cy="3513138"/>
            </a:xfrm>
            <a:prstGeom prst="rect">
              <a:avLst/>
            </a:prstGeom>
            <a:noFill/>
            <a:ln w="9525">
              <a:noFill/>
              <a:miter lim="800000"/>
              <a:headEnd/>
              <a:tailEnd/>
            </a:ln>
          </p:spPr>
        </p:pic>
        <p:sp>
          <p:nvSpPr>
            <p:cNvPr id="32777" name="Rechthoek 7"/>
            <p:cNvSpPr>
              <a:spLocks noChangeArrowheads="1"/>
            </p:cNvSpPr>
            <p:nvPr/>
          </p:nvSpPr>
          <p:spPr bwMode="auto">
            <a:xfrm>
              <a:off x="6781800" y="2178000"/>
              <a:ext cx="2057400" cy="6858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78" name="Rechthoek 8"/>
            <p:cNvSpPr>
              <a:spLocks noChangeArrowheads="1"/>
            </p:cNvSpPr>
            <p:nvPr/>
          </p:nvSpPr>
          <p:spPr bwMode="auto">
            <a:xfrm flipH="1">
              <a:off x="6507481" y="2149200"/>
              <a:ext cx="45719" cy="5004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79" name="Rechthoek 10"/>
            <p:cNvSpPr>
              <a:spLocks noChangeArrowheads="1"/>
            </p:cNvSpPr>
            <p:nvPr/>
          </p:nvSpPr>
          <p:spPr bwMode="auto">
            <a:xfrm flipH="1">
              <a:off x="7162800" y="2714400"/>
              <a:ext cx="45719" cy="5004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80" name="Rechthoek 11"/>
            <p:cNvSpPr>
              <a:spLocks noChangeArrowheads="1"/>
            </p:cNvSpPr>
            <p:nvPr/>
          </p:nvSpPr>
          <p:spPr bwMode="auto">
            <a:xfrm flipH="1">
              <a:off x="7574281" y="2819400"/>
              <a:ext cx="45719" cy="5004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81" name="Rechthoek 12"/>
            <p:cNvSpPr>
              <a:spLocks noChangeArrowheads="1"/>
            </p:cNvSpPr>
            <p:nvPr/>
          </p:nvSpPr>
          <p:spPr bwMode="auto">
            <a:xfrm flipH="1">
              <a:off x="7930800" y="2876400"/>
              <a:ext cx="45719" cy="5760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82" name="Rechthoek 13"/>
            <p:cNvSpPr>
              <a:spLocks noChangeArrowheads="1"/>
            </p:cNvSpPr>
            <p:nvPr/>
          </p:nvSpPr>
          <p:spPr bwMode="auto">
            <a:xfrm flipH="1">
              <a:off x="8305800" y="2819400"/>
              <a:ext cx="18000" cy="11520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83" name="Rechthoek 14"/>
            <p:cNvSpPr>
              <a:spLocks noChangeArrowheads="1"/>
            </p:cNvSpPr>
            <p:nvPr/>
          </p:nvSpPr>
          <p:spPr bwMode="auto">
            <a:xfrm flipH="1">
              <a:off x="8773200" y="2819400"/>
              <a:ext cx="18000" cy="11520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84" name="Rechthoek 15"/>
            <p:cNvSpPr>
              <a:spLocks noChangeArrowheads="1"/>
            </p:cNvSpPr>
            <p:nvPr/>
          </p:nvSpPr>
          <p:spPr bwMode="auto">
            <a:xfrm>
              <a:off x="6812281" y="2590800"/>
              <a:ext cx="45719" cy="4572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85" name="Rechthoek 16"/>
            <p:cNvSpPr>
              <a:spLocks noChangeArrowheads="1"/>
            </p:cNvSpPr>
            <p:nvPr/>
          </p:nvSpPr>
          <p:spPr bwMode="auto">
            <a:xfrm>
              <a:off x="6483600" y="2743200"/>
              <a:ext cx="45719" cy="9906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86" name="Rechthoek 17"/>
            <p:cNvSpPr>
              <a:spLocks noChangeArrowheads="1"/>
            </p:cNvSpPr>
            <p:nvPr/>
          </p:nvSpPr>
          <p:spPr bwMode="auto">
            <a:xfrm>
              <a:off x="6781800" y="3459600"/>
              <a:ext cx="76200" cy="6858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87" name="Rechthoek 18"/>
            <p:cNvSpPr>
              <a:spLocks noChangeArrowheads="1"/>
            </p:cNvSpPr>
            <p:nvPr/>
          </p:nvSpPr>
          <p:spPr bwMode="auto">
            <a:xfrm>
              <a:off x="7162800" y="3456000"/>
              <a:ext cx="76200" cy="6858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88" name="Rechthoek 19"/>
            <p:cNvSpPr>
              <a:spLocks noChangeArrowheads="1"/>
            </p:cNvSpPr>
            <p:nvPr/>
          </p:nvSpPr>
          <p:spPr bwMode="auto">
            <a:xfrm>
              <a:off x="7315200" y="3608400"/>
              <a:ext cx="76200" cy="6858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89" name="Rechthoek 20"/>
            <p:cNvSpPr>
              <a:spLocks noChangeArrowheads="1"/>
            </p:cNvSpPr>
            <p:nvPr/>
          </p:nvSpPr>
          <p:spPr bwMode="auto">
            <a:xfrm>
              <a:off x="7543800" y="3693600"/>
              <a:ext cx="76200" cy="6858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90" name="Rechthoek 21"/>
            <p:cNvSpPr>
              <a:spLocks noChangeArrowheads="1"/>
            </p:cNvSpPr>
            <p:nvPr/>
          </p:nvSpPr>
          <p:spPr bwMode="auto">
            <a:xfrm>
              <a:off x="5238000" y="3733800"/>
              <a:ext cx="2628000" cy="12192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91" name="Rechthoek 22"/>
            <p:cNvSpPr>
              <a:spLocks noChangeArrowheads="1"/>
            </p:cNvSpPr>
            <p:nvPr/>
          </p:nvSpPr>
          <p:spPr bwMode="auto">
            <a:xfrm>
              <a:off x="7371600" y="4114800"/>
              <a:ext cx="1467600" cy="8382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92" name="Rechthoek 23"/>
            <p:cNvSpPr>
              <a:spLocks noChangeArrowheads="1"/>
            </p:cNvSpPr>
            <p:nvPr/>
          </p:nvSpPr>
          <p:spPr bwMode="auto">
            <a:xfrm>
              <a:off x="7828800" y="4590000"/>
              <a:ext cx="629400" cy="3810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93" name="Rechthoek 24"/>
            <p:cNvSpPr>
              <a:spLocks noChangeArrowheads="1"/>
            </p:cNvSpPr>
            <p:nvPr/>
          </p:nvSpPr>
          <p:spPr bwMode="auto">
            <a:xfrm>
              <a:off x="8686800" y="4590000"/>
              <a:ext cx="152400" cy="3810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94" name="Rechthoek 25"/>
            <p:cNvSpPr>
              <a:spLocks noChangeArrowheads="1"/>
            </p:cNvSpPr>
            <p:nvPr/>
          </p:nvSpPr>
          <p:spPr bwMode="auto">
            <a:xfrm>
              <a:off x="7467600" y="4590000"/>
              <a:ext cx="152400" cy="3810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95" name="Rechthoek 26"/>
            <p:cNvSpPr>
              <a:spLocks noChangeArrowheads="1"/>
            </p:cNvSpPr>
            <p:nvPr/>
          </p:nvSpPr>
          <p:spPr bwMode="auto">
            <a:xfrm>
              <a:off x="7086600" y="4590000"/>
              <a:ext cx="152400" cy="3810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96" name="Rechthoek 27"/>
            <p:cNvSpPr>
              <a:spLocks noChangeArrowheads="1"/>
            </p:cNvSpPr>
            <p:nvPr/>
          </p:nvSpPr>
          <p:spPr bwMode="auto">
            <a:xfrm>
              <a:off x="6477000" y="4590000"/>
              <a:ext cx="381000" cy="3810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97" name="Tekstvak 5"/>
            <p:cNvSpPr txBox="1">
              <a:spLocks noChangeArrowheads="1"/>
            </p:cNvSpPr>
            <p:nvPr/>
          </p:nvSpPr>
          <p:spPr bwMode="auto">
            <a:xfrm>
              <a:off x="5286375" y="4614863"/>
              <a:ext cx="1736725" cy="338137"/>
            </a:xfrm>
            <a:prstGeom prst="rect">
              <a:avLst/>
            </a:prstGeom>
            <a:noFill/>
            <a:ln w="9525">
              <a:noFill/>
              <a:miter lim="800000"/>
              <a:headEnd/>
              <a:tailEnd/>
            </a:ln>
          </p:spPr>
          <p:txBody>
            <a:bodyPr wrap="none">
              <a:prstTxWarp prst="textNoShape">
                <a:avLst/>
              </a:prstTxWarp>
              <a:spAutoFit/>
            </a:bodyPr>
            <a:lstStyle/>
            <a:p>
              <a:r>
                <a:rPr lang="nl-NL" sz="1600" b="0">
                  <a:solidFill>
                    <a:srgbClr val="FF0000"/>
                  </a:solidFill>
                </a:rPr>
                <a:t>Patruno et al. 2009</a:t>
              </a:r>
            </a:p>
          </p:txBody>
        </p:sp>
        <p:sp>
          <p:nvSpPr>
            <p:cNvPr id="32798" name="Rechthoek 28"/>
            <p:cNvSpPr>
              <a:spLocks noChangeArrowheads="1"/>
            </p:cNvSpPr>
            <p:nvPr/>
          </p:nvSpPr>
          <p:spPr bwMode="auto">
            <a:xfrm>
              <a:off x="8359200" y="4038600"/>
              <a:ext cx="352800" cy="762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799" name="Rechthoek 29"/>
            <p:cNvSpPr>
              <a:spLocks noChangeArrowheads="1"/>
            </p:cNvSpPr>
            <p:nvPr/>
          </p:nvSpPr>
          <p:spPr bwMode="auto">
            <a:xfrm>
              <a:off x="8001000" y="4038600"/>
              <a:ext cx="248400" cy="762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grpSp>
      <p:sp>
        <p:nvSpPr>
          <p:cNvPr id="32775" name="Rechthoek 31"/>
          <p:cNvSpPr>
            <a:spLocks noChangeArrowheads="1"/>
          </p:cNvSpPr>
          <p:nvPr/>
        </p:nvSpPr>
        <p:spPr bwMode="auto">
          <a:xfrm>
            <a:off x="1828800" y="2971800"/>
            <a:ext cx="152400" cy="228600"/>
          </a:xfrm>
          <a:prstGeom prst="rect">
            <a:avLst/>
          </a:prstGeom>
          <a:solidFill>
            <a:schemeClr val="tx1"/>
          </a:solidFill>
          <a:ln w="9525">
            <a:solidFill>
              <a:schemeClr val="tx1"/>
            </a:solidFill>
            <a:round/>
            <a:headEnd/>
            <a:tailEnd/>
          </a:ln>
        </p:spPr>
        <p:txBody>
          <a:bodyPr>
            <a:prstTxWarp prst="textNoShape">
              <a:avLst/>
            </a:prstTxWarp>
          </a:bodyPr>
          <a:lstStyle/>
          <a:p>
            <a:endParaRPr lang="en-US"/>
          </a:p>
        </p:txBody>
      </p:sp>
      <p:sp>
        <p:nvSpPr>
          <p:cNvPr id="32" name="Tekstvak 31"/>
          <p:cNvSpPr txBox="1"/>
          <p:nvPr/>
        </p:nvSpPr>
        <p:spPr>
          <a:xfrm>
            <a:off x="1247184" y="5862935"/>
            <a:ext cx="6753816" cy="461665"/>
          </a:xfrm>
          <a:prstGeom prst="rect">
            <a:avLst/>
          </a:prstGeom>
          <a:noFill/>
        </p:spPr>
        <p:txBody>
          <a:bodyPr wrap="square" rtlCol="0">
            <a:spAutoFit/>
          </a:bodyPr>
          <a:lstStyle/>
          <a:p>
            <a:pPr algn="ctr"/>
            <a:r>
              <a:rPr lang="en-US" b="0" i="1" dirty="0" smtClean="0">
                <a:solidFill>
                  <a:srgbClr val="660066"/>
                </a:solidFill>
              </a:rPr>
              <a:t>This behavior is still not understood!</a:t>
            </a:r>
            <a:endParaRPr lang="en-US" b="0" i="1" dirty="0">
              <a:solidFill>
                <a:srgbClr val="6600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304800" y="990600"/>
            <a:ext cx="8839200" cy="1600200"/>
          </a:xfrm>
        </p:spPr>
        <p:txBody>
          <a:bodyPr/>
          <a:lstStyle/>
          <a:p>
            <a:pPr eaLnBrk="1" hangingPunct="1"/>
            <a:r>
              <a:rPr lang="en-US" dirty="0" smtClean="0">
                <a:solidFill>
                  <a:schemeClr val="bg2"/>
                </a:solidFill>
              </a:rPr>
              <a:t>Never become brighter than 10</a:t>
            </a:r>
            <a:r>
              <a:rPr lang="en-US" baseline="30000" dirty="0" smtClean="0">
                <a:solidFill>
                  <a:schemeClr val="bg2"/>
                </a:solidFill>
              </a:rPr>
              <a:t>36 </a:t>
            </a:r>
            <a:r>
              <a:rPr lang="en-US" dirty="0" smtClean="0">
                <a:solidFill>
                  <a:schemeClr val="bg2"/>
                </a:solidFill>
              </a:rPr>
              <a:t>erg s</a:t>
            </a:r>
            <a:r>
              <a:rPr lang="en-US" baseline="30000" dirty="0" smtClean="0">
                <a:solidFill>
                  <a:schemeClr val="bg2"/>
                </a:solidFill>
              </a:rPr>
              <a:t>-1</a:t>
            </a:r>
            <a:endParaRPr lang="en-US" dirty="0" smtClean="0">
              <a:solidFill>
                <a:schemeClr val="bg2"/>
              </a:solidFill>
            </a:endParaRPr>
          </a:p>
          <a:p>
            <a:pPr eaLnBrk="1" hangingPunct="1"/>
            <a:r>
              <a:rPr lang="en-US" dirty="0" smtClean="0">
                <a:solidFill>
                  <a:schemeClr val="bg2"/>
                </a:solidFill>
              </a:rPr>
              <a:t>40+ known; both transients and persistent </a:t>
            </a:r>
            <a:r>
              <a:rPr lang="en-US" dirty="0" smtClean="0">
                <a:solidFill>
                  <a:schemeClr val="bg2"/>
                </a:solidFill>
              </a:rPr>
              <a:t>systems</a:t>
            </a:r>
          </a:p>
          <a:p>
            <a:pPr lvl="1" eaLnBrk="1" hangingPunct="1"/>
            <a:r>
              <a:rPr lang="en-US" dirty="0" smtClean="0">
                <a:solidFill>
                  <a:schemeClr val="bg2"/>
                </a:solidFill>
              </a:rPr>
              <a:t>See talk of </a:t>
            </a:r>
            <a:r>
              <a:rPr lang="en-US" dirty="0" err="1" smtClean="0">
                <a:solidFill>
                  <a:schemeClr val="bg2"/>
                </a:solidFill>
              </a:rPr>
              <a:t>Arash</a:t>
            </a:r>
            <a:r>
              <a:rPr lang="en-US" dirty="0" smtClean="0">
                <a:solidFill>
                  <a:schemeClr val="bg2"/>
                </a:solidFill>
              </a:rPr>
              <a:t> </a:t>
            </a:r>
            <a:r>
              <a:rPr lang="en-US" dirty="0" err="1" smtClean="0">
                <a:solidFill>
                  <a:schemeClr val="bg2"/>
                </a:solidFill>
              </a:rPr>
              <a:t>Bahramian</a:t>
            </a:r>
            <a:endParaRPr lang="en-US" dirty="0" smtClean="0">
              <a:solidFill>
                <a:schemeClr val="bg2"/>
              </a:solidFill>
            </a:endParaRPr>
          </a:p>
        </p:txBody>
      </p:sp>
      <p:pic>
        <p:nvPicPr>
          <p:cNvPr id="45059" name="Picture 12"/>
          <p:cNvPicPr>
            <a:picLocks noChangeAspect="1" noChangeArrowheads="1"/>
          </p:cNvPicPr>
          <p:nvPr/>
        </p:nvPicPr>
        <p:blipFill>
          <a:blip r:embed="rId3"/>
          <a:srcRect t="13928"/>
          <a:stretch>
            <a:fillRect/>
          </a:stretch>
        </p:blipFill>
        <p:spPr bwMode="auto">
          <a:xfrm>
            <a:off x="457200" y="2811463"/>
            <a:ext cx="4267200" cy="3894137"/>
          </a:xfrm>
          <a:prstGeom prst="rect">
            <a:avLst/>
          </a:prstGeom>
          <a:noFill/>
          <a:ln w="9525">
            <a:noFill/>
            <a:miter lim="800000"/>
            <a:headEnd/>
            <a:tailEnd/>
          </a:ln>
        </p:spPr>
      </p:pic>
      <p:sp>
        <p:nvSpPr>
          <p:cNvPr id="45060" name="Rectangle 13"/>
          <p:cNvSpPr>
            <a:spLocks noChangeArrowheads="1"/>
          </p:cNvSpPr>
          <p:nvPr/>
        </p:nvSpPr>
        <p:spPr bwMode="auto">
          <a:xfrm rot="-5345395">
            <a:off x="-752475" y="4814888"/>
            <a:ext cx="1936750" cy="400050"/>
          </a:xfrm>
          <a:prstGeom prst="rect">
            <a:avLst/>
          </a:prstGeom>
          <a:noFill/>
          <a:ln w="9525">
            <a:noFill/>
            <a:miter lim="800000"/>
            <a:headEnd/>
            <a:tailEnd/>
          </a:ln>
        </p:spPr>
        <p:txBody>
          <a:bodyPr wrap="none">
            <a:prstTxWarp prst="textNoShape">
              <a:avLst/>
            </a:prstTxWarp>
            <a:spAutoFit/>
          </a:bodyPr>
          <a:lstStyle/>
          <a:p>
            <a:r>
              <a:rPr lang="en-US" sz="2000" b="0">
                <a:solidFill>
                  <a:srgbClr val="000000"/>
                </a:solidFill>
              </a:rPr>
              <a:t>Muno et al. 2005</a:t>
            </a:r>
          </a:p>
        </p:txBody>
      </p:sp>
      <p:sp>
        <p:nvSpPr>
          <p:cNvPr id="45061" name="Rectangle 2"/>
          <p:cNvSpPr>
            <a:spLocks noGrp="1" noChangeArrowheads="1"/>
          </p:cNvSpPr>
          <p:nvPr>
            <p:ph type="title"/>
          </p:nvPr>
        </p:nvSpPr>
        <p:spPr>
          <a:xfrm>
            <a:off x="533400" y="-76200"/>
            <a:ext cx="8153400" cy="1143000"/>
          </a:xfrm>
        </p:spPr>
        <p:txBody>
          <a:bodyPr/>
          <a:lstStyle/>
          <a:p>
            <a:pPr eaLnBrk="1" hangingPunct="1"/>
            <a:r>
              <a:rPr lang="en-US" dirty="0">
                <a:solidFill>
                  <a:srgbClr val="000090"/>
                </a:solidFill>
              </a:rPr>
              <a:t>Very-</a:t>
            </a:r>
            <a:r>
              <a:rPr lang="en-US" dirty="0" smtClean="0">
                <a:solidFill>
                  <a:srgbClr val="000090"/>
                </a:solidFill>
              </a:rPr>
              <a:t>faint X</a:t>
            </a:r>
            <a:r>
              <a:rPr lang="en-US" dirty="0">
                <a:solidFill>
                  <a:srgbClr val="000090"/>
                </a:solidFill>
              </a:rPr>
              <a:t>-ray binaries</a:t>
            </a:r>
          </a:p>
        </p:txBody>
      </p:sp>
      <p:sp>
        <p:nvSpPr>
          <p:cNvPr id="45063" name="Rectangle 15"/>
          <p:cNvSpPr>
            <a:spLocks noChangeArrowheads="1"/>
          </p:cNvSpPr>
          <p:nvPr/>
        </p:nvSpPr>
        <p:spPr bwMode="auto">
          <a:xfrm>
            <a:off x="7045325" y="4191000"/>
            <a:ext cx="1108075" cy="244475"/>
          </a:xfrm>
          <a:prstGeom prst="rect">
            <a:avLst/>
          </a:prstGeom>
          <a:noFill/>
          <a:ln w="9525">
            <a:noFill/>
            <a:miter lim="800000"/>
            <a:headEnd/>
            <a:tailEnd/>
          </a:ln>
        </p:spPr>
        <p:txBody>
          <a:bodyPr wrap="none">
            <a:prstTxWarp prst="textNoShape">
              <a:avLst/>
            </a:prstTxWarp>
            <a:spAutoFit/>
          </a:bodyPr>
          <a:lstStyle/>
          <a:p>
            <a:r>
              <a:rPr lang="en-US" sz="1000" b="0"/>
              <a:t>GRS 1741.9-2853</a:t>
            </a:r>
          </a:p>
        </p:txBody>
      </p:sp>
      <p:sp>
        <p:nvSpPr>
          <p:cNvPr id="45064" name="Rectangle 16"/>
          <p:cNvSpPr>
            <a:spLocks noChangeArrowheads="1"/>
          </p:cNvSpPr>
          <p:nvPr/>
        </p:nvSpPr>
        <p:spPr bwMode="auto">
          <a:xfrm>
            <a:off x="5867400" y="3794125"/>
            <a:ext cx="1355725" cy="244475"/>
          </a:xfrm>
          <a:prstGeom prst="rect">
            <a:avLst/>
          </a:prstGeom>
          <a:noFill/>
          <a:ln w="9525">
            <a:noFill/>
            <a:miter lim="800000"/>
            <a:headEnd/>
            <a:tailEnd/>
          </a:ln>
        </p:spPr>
        <p:txBody>
          <a:bodyPr wrap="none">
            <a:prstTxWarp prst="textNoShape">
              <a:avLst/>
            </a:prstTxWarp>
            <a:spAutoFit/>
          </a:bodyPr>
          <a:lstStyle/>
          <a:p>
            <a:r>
              <a:rPr lang="en-US" sz="1000" b="0"/>
              <a:t>XMM J174457-2850.3</a:t>
            </a:r>
          </a:p>
        </p:txBody>
      </p:sp>
      <p:sp>
        <p:nvSpPr>
          <p:cNvPr id="45065" name="Rectangle 17"/>
          <p:cNvSpPr>
            <a:spLocks noChangeArrowheads="1"/>
          </p:cNvSpPr>
          <p:nvPr/>
        </p:nvSpPr>
        <p:spPr bwMode="auto">
          <a:xfrm>
            <a:off x="5410200" y="6412468"/>
            <a:ext cx="3389269" cy="369332"/>
          </a:xfrm>
          <a:prstGeom prst="rect">
            <a:avLst/>
          </a:prstGeom>
          <a:noFill/>
          <a:ln w="9525">
            <a:noFill/>
            <a:miter lim="800000"/>
            <a:headEnd/>
            <a:tailEnd/>
          </a:ln>
        </p:spPr>
        <p:txBody>
          <a:bodyPr wrap="none">
            <a:prstTxWarp prst="textNoShape">
              <a:avLst/>
            </a:prstTxWarp>
            <a:spAutoFit/>
          </a:bodyPr>
          <a:lstStyle/>
          <a:p>
            <a:r>
              <a:rPr lang="en-US" sz="1800" b="0" dirty="0" err="1" smtClean="0">
                <a:solidFill>
                  <a:srgbClr val="000000"/>
                </a:solidFill>
              </a:rPr>
              <a:t>Degenaar</a:t>
            </a:r>
            <a:r>
              <a:rPr lang="en-US" sz="1800" b="0" dirty="0" smtClean="0">
                <a:solidFill>
                  <a:srgbClr val="000000"/>
                </a:solidFill>
              </a:rPr>
              <a:t> &amp; </a:t>
            </a:r>
            <a:r>
              <a:rPr lang="en-US" sz="1800" b="0" dirty="0" err="1" smtClean="0">
                <a:solidFill>
                  <a:srgbClr val="000000"/>
                </a:solidFill>
              </a:rPr>
              <a:t>Wijnands</a:t>
            </a:r>
            <a:r>
              <a:rPr lang="en-US" sz="1800" b="0" dirty="0" smtClean="0">
                <a:solidFill>
                  <a:srgbClr val="000000"/>
                </a:solidFill>
              </a:rPr>
              <a:t> 2009, 2010</a:t>
            </a:r>
            <a:endParaRPr lang="en-US" sz="1800" b="0" dirty="0">
              <a:solidFill>
                <a:srgbClr val="000000"/>
              </a:solidFill>
            </a:endParaRPr>
          </a:p>
        </p:txBody>
      </p:sp>
      <p:pic>
        <p:nvPicPr>
          <p:cNvPr id="10" name="Picture 5" descr="swift_gc"/>
          <p:cNvPicPr>
            <a:picLocks noChangeAspect="1" noChangeArrowheads="1"/>
          </p:cNvPicPr>
          <p:nvPr/>
        </p:nvPicPr>
        <p:blipFill>
          <a:blip r:embed="rId4"/>
          <a:srcRect r="52946"/>
          <a:stretch>
            <a:fillRect/>
          </a:stretch>
        </p:blipFill>
        <p:spPr bwMode="auto">
          <a:xfrm>
            <a:off x="4876800" y="3048000"/>
            <a:ext cx="4135514"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53250" name="Titel 1"/>
          <p:cNvSpPr>
            <a:spLocks noGrp="1"/>
          </p:cNvSpPr>
          <p:nvPr>
            <p:ph type="title"/>
          </p:nvPr>
        </p:nvSpPr>
        <p:spPr>
          <a:xfrm>
            <a:off x="685800" y="152400"/>
            <a:ext cx="7772400" cy="838200"/>
          </a:xfrm>
        </p:spPr>
        <p:txBody>
          <a:bodyPr/>
          <a:lstStyle/>
          <a:p>
            <a:r>
              <a:rPr lang="nl-NL" smtClean="0">
                <a:solidFill>
                  <a:srgbClr val="000090"/>
                </a:solidFill>
              </a:rPr>
              <a:t>Accretion physics</a:t>
            </a:r>
          </a:p>
        </p:txBody>
      </p:sp>
      <p:sp>
        <p:nvSpPr>
          <p:cNvPr id="53251" name="Tijdelijke aanduiding voor inhoud 2"/>
          <p:cNvSpPr>
            <a:spLocks noGrp="1"/>
          </p:cNvSpPr>
          <p:nvPr>
            <p:ph idx="1"/>
          </p:nvPr>
        </p:nvSpPr>
        <p:spPr>
          <a:xfrm>
            <a:off x="685800" y="1219200"/>
            <a:ext cx="8763000" cy="5791200"/>
          </a:xfrm>
        </p:spPr>
        <p:txBody>
          <a:bodyPr/>
          <a:lstStyle/>
          <a:p>
            <a:r>
              <a:rPr lang="en-US" dirty="0" smtClean="0">
                <a:solidFill>
                  <a:schemeClr val="bg2"/>
                </a:solidFill>
              </a:rPr>
              <a:t>Problems for the disk-instability model?</a:t>
            </a:r>
          </a:p>
          <a:p>
            <a:pPr lvl="1"/>
            <a:r>
              <a:rPr lang="en-US" sz="2400" dirty="0" smtClean="0">
                <a:solidFill>
                  <a:schemeClr val="bg2"/>
                </a:solidFill>
              </a:rPr>
              <a:t>Too many free parameters in DIM to say anything</a:t>
            </a:r>
          </a:p>
          <a:p>
            <a:r>
              <a:rPr lang="en-US" dirty="0" smtClean="0">
                <a:solidFill>
                  <a:srgbClr val="CCCCD2"/>
                </a:solidFill>
              </a:rPr>
              <a:t>What is the accretion geometry at those low luminosities?</a:t>
            </a:r>
          </a:p>
          <a:p>
            <a:pPr lvl="1"/>
            <a:r>
              <a:rPr lang="en-US" sz="2400" dirty="0" smtClean="0">
                <a:solidFill>
                  <a:srgbClr val="CCCCD2"/>
                </a:solidFill>
              </a:rPr>
              <a:t>Truncated disk?</a:t>
            </a:r>
          </a:p>
          <a:p>
            <a:pPr lvl="1"/>
            <a:r>
              <a:rPr lang="en-US" sz="2400" dirty="0" smtClean="0">
                <a:solidFill>
                  <a:srgbClr val="CCCCD2"/>
                </a:solidFill>
              </a:rPr>
              <a:t>RIAF like accretion flows? Any outflows?</a:t>
            </a:r>
          </a:p>
          <a:p>
            <a:pPr lvl="1"/>
            <a:r>
              <a:rPr lang="en-US" sz="2400" dirty="0" smtClean="0">
                <a:solidFill>
                  <a:srgbClr val="CCCCD2"/>
                </a:solidFill>
              </a:rPr>
              <a:t>Is accretion flow the same for all systems?</a:t>
            </a:r>
          </a:p>
          <a:p>
            <a:pPr lvl="1"/>
            <a:r>
              <a:rPr lang="en-US" sz="2400" dirty="0" smtClean="0">
                <a:solidFill>
                  <a:srgbClr val="CCCCD2"/>
                </a:solidFill>
              </a:rPr>
              <a:t>Importance of a neutron star in the center</a:t>
            </a:r>
          </a:p>
          <a:p>
            <a:pPr lvl="2"/>
            <a:r>
              <a:rPr lang="en-US" sz="2000" dirty="0" smtClean="0">
                <a:solidFill>
                  <a:srgbClr val="CCCCD2"/>
                </a:solidFill>
              </a:rPr>
              <a:t>Surface becomes visible</a:t>
            </a:r>
          </a:p>
          <a:p>
            <a:pPr lvl="2"/>
            <a:r>
              <a:rPr lang="en-US" sz="2000" dirty="0" smtClean="0">
                <a:solidFill>
                  <a:srgbClr val="CCCCD2"/>
                </a:solidFill>
              </a:rPr>
              <a:t>Do we enter the propeller regime in some systems?</a:t>
            </a:r>
          </a:p>
          <a:p>
            <a:endParaRPr lang="nl-NL"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57346" name="Titel 1"/>
          <p:cNvSpPr>
            <a:spLocks noGrp="1"/>
          </p:cNvSpPr>
          <p:nvPr>
            <p:ph type="title"/>
          </p:nvPr>
        </p:nvSpPr>
        <p:spPr>
          <a:xfrm>
            <a:off x="685800" y="152400"/>
            <a:ext cx="7772400" cy="838200"/>
          </a:xfrm>
        </p:spPr>
        <p:txBody>
          <a:bodyPr/>
          <a:lstStyle/>
          <a:p>
            <a:r>
              <a:rPr lang="nl-NL" smtClean="0">
                <a:solidFill>
                  <a:srgbClr val="000090"/>
                </a:solidFill>
              </a:rPr>
              <a:t>Accretion physics</a:t>
            </a:r>
          </a:p>
        </p:txBody>
      </p:sp>
      <p:sp>
        <p:nvSpPr>
          <p:cNvPr id="57347" name="Tijdelijke aanduiding voor inhoud 2"/>
          <p:cNvSpPr>
            <a:spLocks noGrp="1"/>
          </p:cNvSpPr>
          <p:nvPr>
            <p:ph idx="1"/>
          </p:nvPr>
        </p:nvSpPr>
        <p:spPr>
          <a:xfrm>
            <a:off x="685800" y="1219200"/>
            <a:ext cx="8763000" cy="5791200"/>
          </a:xfrm>
        </p:spPr>
        <p:txBody>
          <a:bodyPr/>
          <a:lstStyle/>
          <a:p>
            <a:r>
              <a:rPr lang="en-US" dirty="0" smtClean="0">
                <a:solidFill>
                  <a:schemeClr val="bg2"/>
                </a:solidFill>
              </a:rPr>
              <a:t>Problems for the disk-instability model?</a:t>
            </a:r>
          </a:p>
          <a:p>
            <a:pPr lvl="1"/>
            <a:r>
              <a:rPr lang="en-US" sz="2400" dirty="0" smtClean="0">
                <a:solidFill>
                  <a:schemeClr val="bg2"/>
                </a:solidFill>
              </a:rPr>
              <a:t>Too many free parameters in DIM to say anything</a:t>
            </a:r>
          </a:p>
          <a:p>
            <a:r>
              <a:rPr lang="en-US" dirty="0" smtClean="0">
                <a:solidFill>
                  <a:schemeClr val="bg2"/>
                </a:solidFill>
              </a:rPr>
              <a:t>What is the accretion geometry at those low luminosities?</a:t>
            </a:r>
          </a:p>
          <a:p>
            <a:pPr lvl="1"/>
            <a:r>
              <a:rPr lang="en-US" sz="2400" dirty="0" smtClean="0">
                <a:solidFill>
                  <a:schemeClr val="bg2"/>
                </a:solidFill>
              </a:rPr>
              <a:t>Truncated disk?</a:t>
            </a:r>
          </a:p>
          <a:p>
            <a:pPr lvl="1"/>
            <a:r>
              <a:rPr lang="en-US" sz="2400" dirty="0" smtClean="0">
                <a:solidFill>
                  <a:schemeClr val="bg2"/>
                </a:solidFill>
              </a:rPr>
              <a:t>RIAF like accretion flows? Any outflows?</a:t>
            </a:r>
          </a:p>
          <a:p>
            <a:pPr lvl="1"/>
            <a:r>
              <a:rPr lang="en-US" sz="2400" dirty="0" smtClean="0">
                <a:solidFill>
                  <a:schemeClr val="bg2"/>
                </a:solidFill>
              </a:rPr>
              <a:t>Is accretion flow the same for all systems?</a:t>
            </a:r>
          </a:p>
          <a:p>
            <a:pPr lvl="1"/>
            <a:r>
              <a:rPr lang="en-US" sz="2400" dirty="0" smtClean="0">
                <a:solidFill>
                  <a:schemeClr val="bg2"/>
                </a:solidFill>
              </a:rPr>
              <a:t>Importance of a neutron star in the center</a:t>
            </a:r>
          </a:p>
          <a:p>
            <a:pPr lvl="2"/>
            <a:r>
              <a:rPr lang="en-US" sz="2000" dirty="0" smtClean="0">
                <a:solidFill>
                  <a:schemeClr val="bg2"/>
                </a:solidFill>
              </a:rPr>
              <a:t>Surface becomes visible</a:t>
            </a:r>
          </a:p>
          <a:p>
            <a:pPr lvl="2"/>
            <a:r>
              <a:rPr lang="en-US" sz="2000" dirty="0" smtClean="0">
                <a:solidFill>
                  <a:schemeClr val="bg2"/>
                </a:solidFill>
              </a:rPr>
              <a:t>Do we enter the propeller regime in some systems?</a:t>
            </a:r>
          </a:p>
          <a:p>
            <a:endParaRPr lang="nl-NL" dirty="0" smtClean="0"/>
          </a:p>
        </p:txBody>
      </p:sp>
      <p:grpSp>
        <p:nvGrpSpPr>
          <p:cNvPr id="6" name="Groeperen 5"/>
          <p:cNvGrpSpPr/>
          <p:nvPr/>
        </p:nvGrpSpPr>
        <p:grpSpPr>
          <a:xfrm>
            <a:off x="6858000" y="2930071"/>
            <a:ext cx="2057400" cy="1295400"/>
            <a:chOff x="3557588" y="2604246"/>
            <a:chExt cx="5586412" cy="3200400"/>
          </a:xfrm>
        </p:grpSpPr>
        <p:pic>
          <p:nvPicPr>
            <p:cNvPr id="4" name="Afbeelding 5" descr="faint.jpg"/>
            <p:cNvPicPr>
              <a:picLocks noChangeAspect="1"/>
            </p:cNvPicPr>
            <p:nvPr/>
          </p:nvPicPr>
          <p:blipFill>
            <a:blip r:embed="rId3"/>
            <a:srcRect/>
            <a:stretch>
              <a:fillRect/>
            </a:stretch>
          </p:blipFill>
          <p:spPr bwMode="auto">
            <a:xfrm>
              <a:off x="3557588" y="2604246"/>
              <a:ext cx="5586412" cy="3200400"/>
            </a:xfrm>
            <a:prstGeom prst="rect">
              <a:avLst/>
            </a:prstGeom>
            <a:noFill/>
            <a:ln w="9525">
              <a:noFill/>
              <a:miter lim="800000"/>
              <a:headEnd/>
              <a:tailEnd/>
            </a:ln>
          </p:spPr>
        </p:pic>
        <p:sp>
          <p:nvSpPr>
            <p:cNvPr id="5" name="Ovaal 4"/>
            <p:cNvSpPr>
              <a:spLocks noChangeArrowheads="1"/>
            </p:cNvSpPr>
            <p:nvPr/>
          </p:nvSpPr>
          <p:spPr bwMode="auto">
            <a:xfrm>
              <a:off x="6934201" y="4661648"/>
              <a:ext cx="892175" cy="304799"/>
            </a:xfrm>
            <a:prstGeom prst="ellipse">
              <a:avLst/>
            </a:prstGeom>
            <a:solidFill>
              <a:schemeClr val="bg2"/>
            </a:solidFill>
            <a:ln w="9525">
              <a:no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59394" name="Titel 1"/>
          <p:cNvSpPr>
            <a:spLocks noGrp="1"/>
          </p:cNvSpPr>
          <p:nvPr>
            <p:ph type="title"/>
          </p:nvPr>
        </p:nvSpPr>
        <p:spPr>
          <a:xfrm>
            <a:off x="685800" y="0"/>
            <a:ext cx="7772400" cy="914400"/>
          </a:xfrm>
        </p:spPr>
        <p:txBody>
          <a:bodyPr/>
          <a:lstStyle/>
          <a:p>
            <a:r>
              <a:rPr lang="nl-NL" smtClean="0">
                <a:solidFill>
                  <a:srgbClr val="000090"/>
                </a:solidFill>
              </a:rPr>
              <a:t>Spectral evolution</a:t>
            </a:r>
          </a:p>
        </p:txBody>
      </p:sp>
      <p:sp>
        <p:nvSpPr>
          <p:cNvPr id="59395" name="Tijdelijke aanduiding voor inhoud 2"/>
          <p:cNvSpPr>
            <a:spLocks noGrp="1"/>
          </p:cNvSpPr>
          <p:nvPr>
            <p:ph idx="1"/>
          </p:nvPr>
        </p:nvSpPr>
        <p:spPr>
          <a:xfrm>
            <a:off x="609600" y="838200"/>
            <a:ext cx="8458200" cy="4114800"/>
          </a:xfrm>
        </p:spPr>
        <p:txBody>
          <a:bodyPr/>
          <a:lstStyle/>
          <a:p>
            <a:r>
              <a:rPr lang="nl-NL" dirty="0" err="1" smtClean="0">
                <a:solidFill>
                  <a:srgbClr val="262626"/>
                </a:solidFill>
              </a:rPr>
              <a:t>Sources</a:t>
            </a:r>
            <a:r>
              <a:rPr lang="nl-NL" dirty="0" smtClean="0">
                <a:solidFill>
                  <a:srgbClr val="262626"/>
                </a:solidFill>
              </a:rPr>
              <a:t> </a:t>
            </a:r>
            <a:r>
              <a:rPr lang="nl-NL" dirty="0" err="1" smtClean="0">
                <a:solidFill>
                  <a:srgbClr val="262626"/>
                </a:solidFill>
              </a:rPr>
              <a:t>become</a:t>
            </a:r>
            <a:r>
              <a:rPr lang="nl-NL" dirty="0" smtClean="0">
                <a:solidFill>
                  <a:srgbClr val="262626"/>
                </a:solidFill>
              </a:rPr>
              <a:t> </a:t>
            </a:r>
            <a:r>
              <a:rPr lang="nl-NL" dirty="0" err="1" smtClean="0">
                <a:solidFill>
                  <a:srgbClr val="262626"/>
                </a:solidFill>
              </a:rPr>
              <a:t>softer</a:t>
            </a:r>
            <a:r>
              <a:rPr lang="nl-NL" dirty="0" smtClean="0">
                <a:solidFill>
                  <a:srgbClr val="262626"/>
                </a:solidFill>
              </a:rPr>
              <a:t> </a:t>
            </a:r>
            <a:r>
              <a:rPr lang="nl-NL" dirty="0" err="1" smtClean="0">
                <a:solidFill>
                  <a:srgbClr val="262626"/>
                </a:solidFill>
              </a:rPr>
              <a:t>when</a:t>
            </a:r>
            <a:r>
              <a:rPr lang="nl-NL" dirty="0" smtClean="0">
                <a:solidFill>
                  <a:srgbClr val="262626"/>
                </a:solidFill>
              </a:rPr>
              <a:t> L</a:t>
            </a:r>
            <a:r>
              <a:rPr lang="nl-NL" baseline="-25000" dirty="0" smtClean="0">
                <a:solidFill>
                  <a:srgbClr val="262626"/>
                </a:solidFill>
              </a:rPr>
              <a:t>x</a:t>
            </a:r>
            <a:r>
              <a:rPr lang="nl-NL" dirty="0" smtClean="0">
                <a:solidFill>
                  <a:srgbClr val="262626"/>
                </a:solidFill>
              </a:rPr>
              <a:t> </a:t>
            </a:r>
            <a:r>
              <a:rPr lang="nl-NL" dirty="0" err="1" smtClean="0">
                <a:solidFill>
                  <a:srgbClr val="262626"/>
                </a:solidFill>
              </a:rPr>
              <a:t>decreases</a:t>
            </a:r>
            <a:endParaRPr lang="nl-NL" dirty="0" smtClean="0">
              <a:solidFill>
                <a:srgbClr val="262626"/>
              </a:solidFill>
            </a:endParaRPr>
          </a:p>
        </p:txBody>
      </p:sp>
      <p:sp>
        <p:nvSpPr>
          <p:cNvPr id="19" name="Tekstvak 18"/>
          <p:cNvSpPr txBox="1"/>
          <p:nvPr/>
        </p:nvSpPr>
        <p:spPr>
          <a:xfrm>
            <a:off x="355600" y="2298700"/>
            <a:ext cx="184666" cy="461665"/>
          </a:xfrm>
          <a:prstGeom prst="rect">
            <a:avLst/>
          </a:prstGeom>
          <a:noFill/>
        </p:spPr>
        <p:txBody>
          <a:bodyPr wrap="none" rtlCol="0">
            <a:spAutoFit/>
          </a:bodyPr>
          <a:lstStyle/>
          <a:p>
            <a:endParaRPr lang="en-US" dirty="0"/>
          </a:p>
        </p:txBody>
      </p:sp>
      <p:pic>
        <p:nvPicPr>
          <p:cNvPr id="15" name="Afbeelding 14" descr="Terzan 5 X-3.jpg"/>
          <p:cNvPicPr>
            <a:picLocks noChangeAspect="1"/>
          </p:cNvPicPr>
          <p:nvPr/>
        </p:nvPicPr>
        <p:blipFill>
          <a:blip r:embed="rId3"/>
          <a:stretch>
            <a:fillRect/>
          </a:stretch>
        </p:blipFill>
        <p:spPr>
          <a:xfrm>
            <a:off x="685800" y="1524000"/>
            <a:ext cx="7808651" cy="4595949"/>
          </a:xfrm>
          <a:prstGeom prst="rect">
            <a:avLst/>
          </a:prstGeom>
        </p:spPr>
      </p:pic>
      <p:sp>
        <p:nvSpPr>
          <p:cNvPr id="17" name="Tekstvak 16"/>
          <p:cNvSpPr txBox="1"/>
          <p:nvPr/>
        </p:nvSpPr>
        <p:spPr>
          <a:xfrm>
            <a:off x="1510753" y="1752600"/>
            <a:ext cx="2223047" cy="646331"/>
          </a:xfrm>
          <a:prstGeom prst="rect">
            <a:avLst/>
          </a:prstGeom>
          <a:noFill/>
        </p:spPr>
        <p:txBody>
          <a:bodyPr wrap="none" rtlCol="0">
            <a:spAutoFit/>
          </a:bodyPr>
          <a:lstStyle/>
          <a:p>
            <a:r>
              <a:rPr lang="en-US" sz="1800" b="0" dirty="0" err="1" smtClean="0">
                <a:solidFill>
                  <a:schemeClr val="bg1"/>
                </a:solidFill>
              </a:rPr>
              <a:t>Terzan</a:t>
            </a:r>
            <a:r>
              <a:rPr lang="en-US" sz="1800" b="0" dirty="0" smtClean="0">
                <a:solidFill>
                  <a:schemeClr val="bg1"/>
                </a:solidFill>
              </a:rPr>
              <a:t> 5 X-3</a:t>
            </a:r>
          </a:p>
          <a:p>
            <a:r>
              <a:rPr lang="en-US" sz="1800" b="0" dirty="0" err="1" smtClean="0">
                <a:solidFill>
                  <a:schemeClr val="bg1"/>
                </a:solidFill>
              </a:rPr>
              <a:t>Bahramian</a:t>
            </a:r>
            <a:r>
              <a:rPr lang="en-US" sz="1800" b="0" dirty="0" smtClean="0">
                <a:solidFill>
                  <a:schemeClr val="bg1"/>
                </a:solidFill>
              </a:rPr>
              <a:t> et al. 2014</a:t>
            </a:r>
            <a:endParaRPr lang="en-US" sz="1800" b="0" dirty="0">
              <a:solidFill>
                <a:schemeClr val="bg1"/>
              </a:solidFill>
            </a:endParaRPr>
          </a:p>
        </p:txBody>
      </p:sp>
      <p:sp>
        <p:nvSpPr>
          <p:cNvPr id="18" name="Tekstvak 17"/>
          <p:cNvSpPr txBox="1"/>
          <p:nvPr/>
        </p:nvSpPr>
        <p:spPr>
          <a:xfrm>
            <a:off x="1516991" y="6167735"/>
            <a:ext cx="6560209" cy="461665"/>
          </a:xfrm>
          <a:prstGeom prst="rect">
            <a:avLst/>
          </a:prstGeom>
          <a:noFill/>
        </p:spPr>
        <p:txBody>
          <a:bodyPr wrap="none" rtlCol="0">
            <a:spAutoFit/>
          </a:bodyPr>
          <a:lstStyle/>
          <a:p>
            <a:r>
              <a:rPr lang="en-US" b="0" i="1" dirty="0" smtClean="0">
                <a:solidFill>
                  <a:schemeClr val="accent1">
                    <a:lumMod val="50000"/>
                  </a:schemeClr>
                </a:solidFill>
              </a:rPr>
              <a:t>Very common behavior (both </a:t>
            </a:r>
            <a:r>
              <a:rPr lang="en-US" b="0" i="1" dirty="0" err="1" smtClean="0">
                <a:solidFill>
                  <a:schemeClr val="accent1">
                    <a:lumMod val="50000"/>
                  </a:schemeClr>
                </a:solidFill>
              </a:rPr>
              <a:t>NSs</a:t>
            </a:r>
            <a:r>
              <a:rPr lang="en-US" b="0" i="1" dirty="0" smtClean="0">
                <a:solidFill>
                  <a:schemeClr val="accent1">
                    <a:lumMod val="50000"/>
                  </a:schemeClr>
                </a:solidFill>
              </a:rPr>
              <a:t> as well as </a:t>
            </a:r>
            <a:r>
              <a:rPr lang="en-US" b="0" i="1" dirty="0" err="1" smtClean="0">
                <a:solidFill>
                  <a:schemeClr val="accent1">
                    <a:lumMod val="50000"/>
                  </a:schemeClr>
                </a:solidFill>
              </a:rPr>
              <a:t>BHs</a:t>
            </a:r>
            <a:r>
              <a:rPr lang="en-US" b="0" i="1" dirty="0" smtClean="0">
                <a:solidFill>
                  <a:schemeClr val="accent1">
                    <a:lumMod val="50000"/>
                  </a:schemeClr>
                </a:solidFill>
              </a:rPr>
              <a:t>)</a:t>
            </a:r>
            <a:endParaRPr lang="en-US" b="0" i="1" dirty="0">
              <a:solidFill>
                <a:schemeClr val="accent1">
                  <a:lumMod val="50000"/>
                </a:schemeClr>
              </a:solidFill>
            </a:endParaRPr>
          </a:p>
        </p:txBody>
      </p:sp>
      <p:sp>
        <p:nvSpPr>
          <p:cNvPr id="8" name="Tekstvak 7"/>
          <p:cNvSpPr txBox="1"/>
          <p:nvPr/>
        </p:nvSpPr>
        <p:spPr>
          <a:xfrm>
            <a:off x="1600200" y="5715000"/>
            <a:ext cx="612217" cy="400110"/>
          </a:xfrm>
          <a:prstGeom prst="rect">
            <a:avLst/>
          </a:prstGeom>
          <a:noFill/>
        </p:spPr>
        <p:txBody>
          <a:bodyPr wrap="none" rtlCol="0">
            <a:spAutoFit/>
          </a:bodyPr>
          <a:lstStyle/>
          <a:p>
            <a:r>
              <a:rPr lang="en-US" sz="2000" b="0" dirty="0" smtClean="0">
                <a:solidFill>
                  <a:srgbClr val="008000"/>
                </a:solidFill>
              </a:rPr>
              <a:t>Soft</a:t>
            </a:r>
            <a:endParaRPr lang="en-US" b="0" dirty="0">
              <a:solidFill>
                <a:srgbClr val="008000"/>
              </a:solidFill>
            </a:endParaRPr>
          </a:p>
        </p:txBody>
      </p:sp>
      <p:sp>
        <p:nvSpPr>
          <p:cNvPr id="9" name="Tekstvak 8"/>
          <p:cNvSpPr txBox="1"/>
          <p:nvPr/>
        </p:nvSpPr>
        <p:spPr>
          <a:xfrm>
            <a:off x="7388783" y="5715000"/>
            <a:ext cx="697627" cy="400110"/>
          </a:xfrm>
          <a:prstGeom prst="rect">
            <a:avLst/>
          </a:prstGeom>
          <a:noFill/>
        </p:spPr>
        <p:txBody>
          <a:bodyPr wrap="none" rtlCol="0">
            <a:spAutoFit/>
          </a:bodyPr>
          <a:lstStyle/>
          <a:p>
            <a:r>
              <a:rPr lang="en-US" sz="2000" b="0" dirty="0" smtClean="0">
                <a:solidFill>
                  <a:srgbClr val="008000"/>
                </a:solidFill>
              </a:rPr>
              <a:t>Hard</a:t>
            </a:r>
            <a:endParaRPr lang="en-US" b="0" dirty="0">
              <a:solidFill>
                <a:srgbClr val="008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11" name="Afbeelding 10" descr="PhotonindexLx copy.jpg"/>
          <p:cNvPicPr>
            <a:picLocks noChangeAspect="1"/>
          </p:cNvPicPr>
          <p:nvPr/>
        </p:nvPicPr>
        <p:blipFill>
          <a:blip r:embed="rId2"/>
          <a:stretch>
            <a:fillRect/>
          </a:stretch>
        </p:blipFill>
        <p:spPr>
          <a:xfrm>
            <a:off x="1219200" y="152400"/>
            <a:ext cx="6583950" cy="6324600"/>
          </a:xfrm>
          <a:prstGeom prst="rect">
            <a:avLst/>
          </a:prstGeom>
        </p:spPr>
      </p:pic>
      <p:sp>
        <p:nvSpPr>
          <p:cNvPr id="5" name="Tekstvak 4"/>
          <p:cNvSpPr txBox="1"/>
          <p:nvPr/>
        </p:nvSpPr>
        <p:spPr>
          <a:xfrm rot="5400000">
            <a:off x="6567300" y="3186300"/>
            <a:ext cx="2719464" cy="461665"/>
          </a:xfrm>
          <a:prstGeom prst="rect">
            <a:avLst/>
          </a:prstGeom>
          <a:noFill/>
        </p:spPr>
        <p:txBody>
          <a:bodyPr wrap="none" rtlCol="0">
            <a:spAutoFit/>
          </a:bodyPr>
          <a:lstStyle/>
          <a:p>
            <a:r>
              <a:rPr lang="en-US" b="0" dirty="0" err="1" smtClean="0">
                <a:solidFill>
                  <a:srgbClr val="FF0000"/>
                </a:solidFill>
              </a:rPr>
              <a:t>Wijnands</a:t>
            </a:r>
            <a:r>
              <a:rPr lang="en-US" b="0" dirty="0" smtClean="0">
                <a:solidFill>
                  <a:srgbClr val="FF0000"/>
                </a:solidFill>
              </a:rPr>
              <a:t> et al. 2015</a:t>
            </a:r>
            <a:endParaRPr lang="en-US" b="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
      <a:dk1>
        <a:srgbClr val="000000"/>
      </a:dk1>
      <a:lt1>
        <a:srgbClr val="FFFFFF"/>
      </a:lt1>
      <a:dk2>
        <a:srgbClr val="090058"/>
      </a:dk2>
      <a:lt2>
        <a:srgbClr val="FFFF00"/>
      </a:lt2>
      <a:accent1>
        <a:srgbClr val="FF9900"/>
      </a:accent1>
      <a:accent2>
        <a:srgbClr val="00FFFF"/>
      </a:accent2>
      <a:accent3>
        <a:srgbClr val="AAAAB4"/>
      </a:accent3>
      <a:accent4>
        <a:srgbClr val="DADADA"/>
      </a:accent4>
      <a:accent5>
        <a:srgbClr val="FFCAAA"/>
      </a:accent5>
      <a:accent6>
        <a:srgbClr val="00E7E7"/>
      </a:accent6>
      <a:hlink>
        <a:srgbClr val="FF0000"/>
      </a:hlink>
      <a:folHlink>
        <a:srgbClr val="969696"/>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1" i="0" u="none" strike="noStrike" cap="none" normalizeH="0" baseline="0">
            <a:ln>
              <a:noFill/>
            </a:ln>
            <a:solidFill>
              <a:schemeClr val="tx1"/>
            </a:solidFill>
            <a:effectLst/>
            <a:latin typeface="Times New Roman" charset="0"/>
          </a:defRPr>
        </a:defPPr>
      </a:lstStyle>
    </a:lnDef>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9256</TotalTime>
  <Words>1391</Words>
  <Application>Microsoft Macintosh PowerPoint</Application>
  <PresentationFormat>Diavoorstelling (4:3)</PresentationFormat>
  <Paragraphs>210</Paragraphs>
  <Slides>26</Slides>
  <Notes>9</Notes>
  <HiddenSlides>0</HiddenSlides>
  <MMClips>0</MMClips>
  <ScaleCrop>false</ScaleCrop>
  <HeadingPairs>
    <vt:vector size="4" baseType="variant">
      <vt:variant>
        <vt:lpstr>Ontwerpsjabloon</vt:lpstr>
      </vt:variant>
      <vt:variant>
        <vt:i4>1</vt:i4>
      </vt:variant>
      <vt:variant>
        <vt:lpstr>Diatitels</vt:lpstr>
      </vt:variant>
      <vt:variant>
        <vt:i4>26</vt:i4>
      </vt:variant>
    </vt:vector>
  </HeadingPairs>
  <TitlesOfParts>
    <vt:vector size="27" baseType="lpstr">
      <vt:lpstr>Standaardontwerp</vt:lpstr>
      <vt:lpstr>Sub-Eddington accretion flows in neutron-star low-mass X-ray binaries</vt:lpstr>
      <vt:lpstr>Low-mass X-ray binary transients</vt:lpstr>
      <vt:lpstr>Transition to quiescence of  bright transients</vt:lpstr>
      <vt:lpstr>Bubbling</vt:lpstr>
      <vt:lpstr>Very-faint X-ray binaries</vt:lpstr>
      <vt:lpstr>Accretion physics</vt:lpstr>
      <vt:lpstr>Accretion physics</vt:lpstr>
      <vt:lpstr>Spectral evolution</vt:lpstr>
      <vt:lpstr>Dia 9</vt:lpstr>
      <vt:lpstr>NS becoming visible</vt:lpstr>
      <vt:lpstr>NSs at extremely low accretion rates</vt:lpstr>
      <vt:lpstr>Dia 12</vt:lpstr>
      <vt:lpstr>NSs at extremely low accretion rates</vt:lpstr>
      <vt:lpstr>Dia 14</vt:lpstr>
      <vt:lpstr>NSs at extremely low accretion rates</vt:lpstr>
      <vt:lpstr>Dia 16</vt:lpstr>
      <vt:lpstr>A model of the spectral evolution</vt:lpstr>
      <vt:lpstr>Dia 18</vt:lpstr>
      <vt:lpstr>Dia 19</vt:lpstr>
      <vt:lpstr>Extremely low luminosity states</vt:lpstr>
      <vt:lpstr>Dia 21</vt:lpstr>
      <vt:lpstr>Dia 22</vt:lpstr>
      <vt:lpstr>Dia 23</vt:lpstr>
      <vt:lpstr>Dia 24</vt:lpstr>
      <vt:lpstr>Quiescence variability</vt:lpstr>
      <vt:lpstr>Conclusion</vt:lpstr>
    </vt:vector>
  </TitlesOfParts>
  <Manager/>
  <Company>Home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Accreting millisecond pulsars</dc:title>
  <dc:subject/>
  <dc:creator>Rudy Wijnands</dc:creator>
  <cp:keywords/>
  <dc:description/>
  <cp:lastModifiedBy>R.A.D. Wijnands</cp:lastModifiedBy>
  <cp:revision>2396</cp:revision>
  <cp:lastPrinted>2007-10-03T06:59:49Z</cp:lastPrinted>
  <dcterms:created xsi:type="dcterms:W3CDTF">2015-06-24T22:12:34Z</dcterms:created>
  <dcterms:modified xsi:type="dcterms:W3CDTF">2015-06-24T22:34:18Z</dcterms:modified>
  <cp:category/>
</cp:coreProperties>
</file>